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0" r:id="rId5"/>
    <p:sldId id="259"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7" r:id="rId27"/>
    <p:sldId id="281" r:id="rId28"/>
    <p:sldId id="282" r:id="rId29"/>
    <p:sldId id="283" r:id="rId30"/>
    <p:sldId id="284" r:id="rId31"/>
    <p:sldId id="285" r:id="rId32"/>
    <p:sldId id="286"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61950" y="295275"/>
            <a:ext cx="8382000" cy="704850"/>
          </a:xfrm>
        </p:spPr>
        <p:txBody>
          <a:bodyPr/>
          <a:lstStyle>
            <a:lvl1pPr algn="ct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361950" y="1057275"/>
            <a:ext cx="8382000" cy="457200"/>
          </a:xfrm>
        </p:spPr>
        <p:txBody>
          <a:bodyPr/>
          <a:lstStyle>
            <a:lvl1pPr marL="0" indent="0" algn="ctr">
              <a:buFontTx/>
              <a:buNone/>
              <a:defRPr sz="2800"/>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05000"/>
            <a:ext cx="3581400" cy="3870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1905000"/>
            <a:ext cx="3581400" cy="3870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122238"/>
            <a:ext cx="2152650" cy="5653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122238"/>
            <a:ext cx="6305550" cy="5653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 y="122238"/>
            <a:ext cx="8610600" cy="715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066800" y="1905000"/>
            <a:ext cx="7315200" cy="38703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Artificial Intelligence</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2895600" y="990600"/>
            <a:ext cx="6172200" cy="533400"/>
          </a:xfrm>
        </p:spPr>
        <p:txBody>
          <a:bodyPr/>
          <a:lstStyle/>
          <a:p>
            <a:r>
              <a:rPr lang="en-US" dirty="0" smtClean="0">
                <a:latin typeface="Times New Roman" pitchFamily="18" charset="0"/>
                <a:cs typeface="Times New Roman" pitchFamily="18" charset="0"/>
              </a:rPr>
              <a:t>A Modern Approach</a:t>
            </a:r>
            <a:endParaRPr lang="en-US" dirty="0">
              <a:latin typeface="Times New Roman" pitchFamily="18" charset="0"/>
              <a:cs typeface="Times New Roman" pitchFamily="18" charset="0"/>
            </a:endParaRPr>
          </a:p>
        </p:txBody>
      </p:sp>
      <p:sp>
        <p:nvSpPr>
          <p:cNvPr id="4" name="TextBox 3"/>
          <p:cNvSpPr txBox="1"/>
          <p:nvPr/>
        </p:nvSpPr>
        <p:spPr>
          <a:xfrm>
            <a:off x="4467552" y="6088559"/>
            <a:ext cx="4752648" cy="769441"/>
          </a:xfrm>
          <a:prstGeom prst="rect">
            <a:avLst/>
          </a:prstGeom>
          <a:noFill/>
        </p:spPr>
        <p:txBody>
          <a:bodyPr wrap="none" rtlCol="0">
            <a:spAutoFit/>
          </a:bodyPr>
          <a:lstStyle/>
          <a:p>
            <a:pPr algn="ctr"/>
            <a:r>
              <a:rPr lang="en-US" sz="4400" b="1" dirty="0" smtClean="0">
                <a:solidFill>
                  <a:srgbClr val="C00000"/>
                </a:solidFill>
                <a:latin typeface="Times New Roman" pitchFamily="18" charset="0"/>
                <a:cs typeface="Times New Roman" pitchFamily="18" charset="0"/>
              </a:rPr>
              <a:t>Problem Solving II</a:t>
            </a:r>
            <a:endParaRPr lang="en-US" sz="44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057400"/>
            <a:ext cx="7391400" cy="1371600"/>
          </a:xfrm>
        </p:spPr>
        <p:txBody>
          <a:bodyPr/>
          <a:lstStyle/>
          <a:p>
            <a:r>
              <a:rPr lang="en-US" b="1" dirty="0" smtClean="0">
                <a:solidFill>
                  <a:srgbClr val="FFFF00"/>
                </a:solidFill>
                <a:latin typeface="Times New Roman" pitchFamily="18" charset="0"/>
                <a:cs typeface="Times New Roman" pitchFamily="18" charset="0"/>
              </a:rPr>
              <a:t>Informed Search Strategies</a:t>
            </a:r>
            <a:endParaRPr lang="en-U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r>
              <a:rPr lang="en-US" b="1" dirty="0" smtClean="0">
                <a:solidFill>
                  <a:srgbClr val="FFC000"/>
                </a:solidFill>
                <a:latin typeface="Times New Roman" pitchFamily="18" charset="0"/>
                <a:cs typeface="Times New Roman" pitchFamily="18" charset="0"/>
              </a:rPr>
              <a:t>Best-first search</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066800" y="1295400"/>
            <a:ext cx="7315200" cy="3870325"/>
          </a:xfrm>
        </p:spPr>
        <p:txBody>
          <a:bodyPr/>
          <a:lstStyle/>
          <a:p>
            <a:pPr algn="just">
              <a:buNone/>
            </a:pPr>
            <a:r>
              <a:rPr lang="en-US" sz="2000" dirty="0" smtClean="0">
                <a:latin typeface="Times New Roman" pitchFamily="18" charset="0"/>
                <a:cs typeface="Times New Roman" pitchFamily="18" charset="0"/>
              </a:rPr>
              <a:t>	Best first search is an instance of the general TREE-SEARCH or GRAPH-SEARCH algorithm in which a node is selected for expansion based on an evaluation function, f(n). </a:t>
            </a:r>
          </a:p>
          <a:p>
            <a:pPr algn="just">
              <a:buNone/>
            </a:pPr>
            <a:r>
              <a:rPr lang="en-US" sz="2000" dirty="0" smtClean="0">
                <a:latin typeface="Times New Roman" pitchFamily="18" charset="0"/>
                <a:cs typeface="Times New Roman" pitchFamily="18" charset="0"/>
              </a:rPr>
              <a:t>	A Key component of these algorithms is a heuristic function, h (n): </a:t>
            </a:r>
          </a:p>
          <a:p>
            <a:pPr algn="just">
              <a:buNone/>
            </a:pP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h (n) = estimated cost of the cheapest path from node n to a goal node. </a:t>
            </a:r>
          </a:p>
          <a:p>
            <a:pPr algn="just">
              <a:buNone/>
            </a:pPr>
            <a:endParaRPr lang="en-US" sz="2000" b="1"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two types of evaluation functions are: </a:t>
            </a:r>
          </a:p>
          <a:p>
            <a:pPr lvl="1" algn="just"/>
            <a:r>
              <a:rPr lang="en-US" sz="1600" dirty="0" smtClean="0">
                <a:latin typeface="Times New Roman" pitchFamily="18" charset="0"/>
                <a:cs typeface="Times New Roman" pitchFamily="18" charset="0"/>
              </a:rPr>
              <a:t>Expand the node closest to the goal state using estimated cost as the evaluation is called </a:t>
            </a:r>
            <a:r>
              <a:rPr lang="en-US" sz="1600" b="1" dirty="0" smtClean="0">
                <a:latin typeface="Times New Roman" pitchFamily="18" charset="0"/>
                <a:cs typeface="Times New Roman" pitchFamily="18" charset="0"/>
              </a:rPr>
              <a:t>Greedy best-first search. </a:t>
            </a:r>
          </a:p>
          <a:p>
            <a:pPr lvl="1" algn="just"/>
            <a:r>
              <a:rPr lang="en-US" sz="1600" dirty="0" smtClean="0">
                <a:latin typeface="Times New Roman" pitchFamily="18" charset="0"/>
                <a:cs typeface="Times New Roman" pitchFamily="18" charset="0"/>
              </a:rPr>
              <a:t>Expand the node on the least cost solution path using estimated cost and actual cost as the evaluation function is called </a:t>
            </a:r>
            <a:r>
              <a:rPr lang="en-US" sz="1600" b="1" dirty="0" smtClean="0">
                <a:latin typeface="Times New Roman" pitchFamily="18" charset="0"/>
                <a:cs typeface="Times New Roman" pitchFamily="18" charset="0"/>
              </a:rPr>
              <a:t>A* search. </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omania2"/>
          <p:cNvPicPr>
            <a:picLocks noGrp="1" noChangeAspect="1" noChangeArrowheads="1"/>
          </p:cNvPicPr>
          <p:nvPr>
            <p:ph idx="1"/>
          </p:nvPr>
        </p:nvPicPr>
        <p:blipFill>
          <a:blip r:embed="rId2"/>
          <a:srcRect/>
          <a:stretch>
            <a:fillRect/>
          </a:stretch>
        </p:blipFill>
        <p:spPr bwMode="auto">
          <a:xfrm>
            <a:off x="457200" y="457200"/>
            <a:ext cx="8534400" cy="48768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914400"/>
            <a:ext cx="7315200" cy="4953000"/>
          </a:xfrm>
        </p:spPr>
        <p:txBody>
          <a:bodyPr/>
          <a:lstStyle/>
          <a:p>
            <a:pPr algn="just">
              <a:buNone/>
            </a:pPr>
            <a:r>
              <a:rPr lang="en-US" sz="2000" b="1" dirty="0" smtClean="0">
                <a:solidFill>
                  <a:srgbClr val="FFC000"/>
                </a:solidFill>
                <a:latin typeface="Times New Roman" pitchFamily="18" charset="0"/>
                <a:cs typeface="Times New Roman" pitchFamily="18" charset="0"/>
              </a:rPr>
              <a:t>Greedy best-first search</a:t>
            </a:r>
            <a:r>
              <a:rPr lang="en-US" sz="2000" b="1" dirty="0" smtClean="0">
                <a:latin typeface="Times New Roman" pitchFamily="18" charset="0"/>
                <a:cs typeface="Times New Roman" pitchFamily="18" charset="0"/>
              </a:rPr>
              <a:t> </a:t>
            </a:r>
          </a:p>
          <a:p>
            <a:pPr algn="just">
              <a:buNone/>
            </a:pPr>
            <a:r>
              <a:rPr lang="en-US" sz="2000" dirty="0" smtClean="0">
                <a:latin typeface="Times New Roman" pitchFamily="18" charset="0"/>
                <a:cs typeface="Times New Roman" pitchFamily="18" charset="0"/>
              </a:rPr>
              <a:t>	Greedy best-first search tries to expand the node that is closest to the goal, on the grounds that this is likely to lead to a solution quickly. Thus, it evaluates nodes by using just the heuristic function: f (n) = h (n). </a:t>
            </a:r>
          </a:p>
          <a:p>
            <a:pPr algn="just">
              <a:buNone/>
            </a:pPr>
            <a:endParaRPr lang="en-US" sz="2000" dirty="0" smtClean="0">
              <a:latin typeface="Times New Roman" pitchFamily="18" charset="0"/>
              <a:cs typeface="Times New Roman" pitchFamily="18" charset="0"/>
            </a:endParaRPr>
          </a:p>
          <a:p>
            <a:pPr algn="just">
              <a:buNone/>
            </a:pPr>
            <a:r>
              <a:rPr lang="en-US" sz="2000" b="1" dirty="0" smtClean="0">
                <a:latin typeface="Times New Roman" pitchFamily="18" charset="0"/>
                <a:cs typeface="Times New Roman" pitchFamily="18" charset="0"/>
              </a:rPr>
              <a:t>A* search: Minimizing the total estimated solution cost </a:t>
            </a:r>
          </a:p>
          <a:p>
            <a:pPr algn="just">
              <a:buNone/>
            </a:pPr>
            <a:r>
              <a:rPr lang="en-US" sz="2000" dirty="0" smtClean="0">
                <a:latin typeface="Times New Roman" pitchFamily="18" charset="0"/>
                <a:cs typeface="Times New Roman" pitchFamily="18" charset="0"/>
              </a:rPr>
              <a:t>	Expand the node on the least cost solution path using estimated cost and actual cost as the evaluation function is called </a:t>
            </a:r>
            <a:r>
              <a:rPr lang="en-US" sz="2000" b="1" dirty="0" smtClean="0">
                <a:latin typeface="Times New Roman" pitchFamily="18" charset="0"/>
                <a:cs typeface="Times New Roman" pitchFamily="18" charset="0"/>
              </a:rPr>
              <a:t>A* search. </a:t>
            </a:r>
          </a:p>
          <a:p>
            <a:pPr algn="just">
              <a:buNone/>
            </a:pPr>
            <a:r>
              <a:rPr lang="pt-BR" sz="2000" dirty="0" smtClean="0">
                <a:latin typeface="Times New Roman" pitchFamily="18" charset="0"/>
                <a:cs typeface="Times New Roman" pitchFamily="18" charset="0"/>
              </a:rPr>
              <a:t>	f (n) = g (n) + h (n). </a:t>
            </a:r>
          </a:p>
          <a:p>
            <a:pPr algn="just">
              <a:buNone/>
            </a:pPr>
            <a:r>
              <a:rPr lang="en-US" sz="2000" dirty="0" smtClean="0">
                <a:latin typeface="Times New Roman" pitchFamily="18" charset="0"/>
                <a:cs typeface="Times New Roman" pitchFamily="18" charset="0"/>
              </a:rPr>
              <a:t>	since g (n) gives the path cost from the start node to node n, and h (n) is the estimated cost of the cheapest path from n to the goal, </a:t>
            </a:r>
            <a:endParaRPr lang="en-US" sz="2000" b="1" dirty="0" smtClean="0">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r>
              <a:rPr lang="en-US" b="1" dirty="0" smtClean="0">
                <a:solidFill>
                  <a:srgbClr val="FFC000"/>
                </a:solidFill>
                <a:latin typeface="Times New Roman" pitchFamily="18" charset="0"/>
                <a:cs typeface="Times New Roman" pitchFamily="18" charset="0"/>
              </a:rPr>
              <a:t>Greedy Best-First Search</a:t>
            </a:r>
            <a:endParaRPr lang="en-US" b="1" dirty="0">
              <a:solidFill>
                <a:srgbClr val="FFC000"/>
              </a:solidFill>
              <a:latin typeface="Times New Roman" pitchFamily="18" charset="0"/>
              <a:cs typeface="Times New Roman" pitchFamily="18" charset="0"/>
            </a:endParaRPr>
          </a:p>
        </p:txBody>
      </p:sp>
      <p:pic>
        <p:nvPicPr>
          <p:cNvPr id="1026" name="Picture 2" descr="http://cs-alb-pc3.massey.ac.nz/notes/59302/fig04.03.gif"/>
          <p:cNvPicPr>
            <a:picLocks noChangeAspect="1" noChangeArrowheads="1"/>
          </p:cNvPicPr>
          <p:nvPr/>
        </p:nvPicPr>
        <p:blipFill>
          <a:blip r:embed="rId2"/>
          <a:srcRect/>
          <a:stretch>
            <a:fillRect/>
          </a:stretch>
        </p:blipFill>
        <p:spPr bwMode="auto">
          <a:xfrm>
            <a:off x="1600200" y="1066800"/>
            <a:ext cx="7315200" cy="4572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r>
              <a:rPr lang="en-US" dirty="0" smtClean="0">
                <a:latin typeface="Times New Roman" pitchFamily="18" charset="0"/>
                <a:cs typeface="Times New Roman" pitchFamily="18" charset="0"/>
              </a:rPr>
              <a:t>A* Search</a:t>
            </a:r>
            <a:endParaRPr lang="en-US" dirty="0">
              <a:latin typeface="Times New Roman" pitchFamily="18" charset="0"/>
              <a:cs typeface="Times New Roman" pitchFamily="18" charset="0"/>
            </a:endParaRPr>
          </a:p>
        </p:txBody>
      </p:sp>
      <p:pic>
        <p:nvPicPr>
          <p:cNvPr id="4" name="Picture 3" descr="Untitled.png"/>
          <p:cNvPicPr>
            <a:picLocks noChangeAspect="1"/>
          </p:cNvPicPr>
          <p:nvPr/>
        </p:nvPicPr>
        <p:blipFill>
          <a:blip r:embed="rId2"/>
          <a:stretch>
            <a:fillRect/>
          </a:stretch>
        </p:blipFill>
        <p:spPr>
          <a:xfrm>
            <a:off x="1371600" y="0"/>
            <a:ext cx="7772400" cy="6858000"/>
          </a:xfrm>
          <a:prstGeom prst="rect">
            <a:avLst/>
          </a:prstGeom>
        </p:spPr>
      </p:pic>
      <p:sp>
        <p:nvSpPr>
          <p:cNvPr id="8" name="TextBox 7"/>
          <p:cNvSpPr txBox="1"/>
          <p:nvPr/>
        </p:nvSpPr>
        <p:spPr>
          <a:xfrm>
            <a:off x="457200" y="1066800"/>
            <a:ext cx="686406" cy="4031873"/>
          </a:xfrm>
          <a:prstGeom prst="rect">
            <a:avLst/>
          </a:prstGeom>
          <a:noFill/>
        </p:spPr>
        <p:txBody>
          <a:bodyPr wrap="none" rtlCol="0">
            <a:spAutoFit/>
          </a:bodyPr>
          <a:lstStyle/>
          <a:p>
            <a:r>
              <a:rPr lang="en-US" sz="3200" b="1" dirty="0" smtClean="0">
                <a:solidFill>
                  <a:srgbClr val="FFC000"/>
                </a:solidFill>
                <a:latin typeface="Times New Roman" pitchFamily="18" charset="0"/>
                <a:cs typeface="Times New Roman" pitchFamily="18" charset="0"/>
              </a:rPr>
              <a:t>A*</a:t>
            </a:r>
          </a:p>
          <a:p>
            <a:endParaRPr lang="en-US" sz="3200" b="1" dirty="0" smtClean="0">
              <a:solidFill>
                <a:srgbClr val="FFC000"/>
              </a:solidFill>
              <a:latin typeface="Times New Roman" pitchFamily="18" charset="0"/>
              <a:cs typeface="Times New Roman" pitchFamily="18" charset="0"/>
            </a:endParaRPr>
          </a:p>
          <a:p>
            <a:r>
              <a:rPr lang="en-US" sz="3200" b="1" dirty="0" smtClean="0">
                <a:solidFill>
                  <a:srgbClr val="FFC000"/>
                </a:solidFill>
                <a:latin typeface="Times New Roman" pitchFamily="18" charset="0"/>
                <a:cs typeface="Times New Roman" pitchFamily="18" charset="0"/>
              </a:rPr>
              <a:t>S</a:t>
            </a:r>
          </a:p>
          <a:p>
            <a:r>
              <a:rPr lang="en-US" sz="3200" b="1" dirty="0" smtClean="0">
                <a:solidFill>
                  <a:srgbClr val="FFC000"/>
                </a:solidFill>
                <a:latin typeface="Times New Roman" pitchFamily="18" charset="0"/>
                <a:cs typeface="Times New Roman" pitchFamily="18" charset="0"/>
              </a:rPr>
              <a:t>E</a:t>
            </a:r>
          </a:p>
          <a:p>
            <a:r>
              <a:rPr lang="en-US" sz="3200" b="1" dirty="0" smtClean="0">
                <a:solidFill>
                  <a:srgbClr val="FFC000"/>
                </a:solidFill>
                <a:latin typeface="Times New Roman" pitchFamily="18" charset="0"/>
                <a:cs typeface="Times New Roman" pitchFamily="18" charset="0"/>
              </a:rPr>
              <a:t>A</a:t>
            </a:r>
          </a:p>
          <a:p>
            <a:r>
              <a:rPr lang="en-US" sz="3200" b="1" dirty="0" smtClean="0">
                <a:solidFill>
                  <a:srgbClr val="FFC000"/>
                </a:solidFill>
                <a:latin typeface="Times New Roman" pitchFamily="18" charset="0"/>
                <a:cs typeface="Times New Roman" pitchFamily="18" charset="0"/>
              </a:rPr>
              <a:t>R</a:t>
            </a:r>
          </a:p>
          <a:p>
            <a:r>
              <a:rPr lang="en-US" sz="3200" b="1" dirty="0" smtClean="0">
                <a:solidFill>
                  <a:srgbClr val="FFC000"/>
                </a:solidFill>
                <a:latin typeface="Times New Roman" pitchFamily="18" charset="0"/>
                <a:cs typeface="Times New Roman" pitchFamily="18" charset="0"/>
              </a:rPr>
              <a:t>C</a:t>
            </a:r>
          </a:p>
          <a:p>
            <a:r>
              <a:rPr lang="en-US" sz="3200" b="1" dirty="0" smtClean="0">
                <a:solidFill>
                  <a:srgbClr val="FFC000"/>
                </a:solidFill>
                <a:latin typeface="Times New Roman" pitchFamily="18" charset="0"/>
                <a:cs typeface="Times New Roman" pitchFamily="18" charset="0"/>
              </a:rPr>
              <a:t>H</a:t>
            </a:r>
            <a:endParaRPr lang="en-US" sz="3200" b="1" dirty="0">
              <a:solidFill>
                <a:srgbClr val="FFC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7391400" cy="1371600"/>
          </a:xfrm>
        </p:spPr>
        <p:txBody>
          <a:bodyPr/>
          <a:lstStyle/>
          <a:p>
            <a:r>
              <a:rPr lang="en-US" sz="3600" b="1" dirty="0" smtClean="0">
                <a:solidFill>
                  <a:srgbClr val="FFC000"/>
                </a:solidFill>
                <a:latin typeface="Times New Roman" pitchFamily="18" charset="0"/>
                <a:cs typeface="Times New Roman" pitchFamily="18" charset="0"/>
              </a:rPr>
              <a:t>Memory Bounded Heuristic Search</a:t>
            </a:r>
            <a:endParaRPr lang="en-US" sz="3600"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143000" y="1143000"/>
            <a:ext cx="7315200" cy="4953000"/>
          </a:xfrm>
        </p:spPr>
        <p:txBody>
          <a:bodyPr/>
          <a:lstStyle/>
          <a:p>
            <a:pPr algn="just"/>
            <a:r>
              <a:rPr lang="en-US" dirty="0" smtClean="0">
                <a:latin typeface="Times New Roman" pitchFamily="18" charset="0"/>
                <a:cs typeface="Times New Roman" pitchFamily="18" charset="0"/>
              </a:rPr>
              <a:t>The memory requirements of A* is reduced by combining the heuristic function with iterative deepening resulting an IDA* algorithm. </a:t>
            </a:r>
          </a:p>
          <a:p>
            <a:pPr algn="just"/>
            <a:r>
              <a:rPr lang="en-US" dirty="0" smtClean="0">
                <a:latin typeface="Times New Roman" pitchFamily="18" charset="0"/>
                <a:cs typeface="Times New Roman" pitchFamily="18" charset="0"/>
              </a:rPr>
              <a:t>The two recent memory bounded algorithms are: </a:t>
            </a:r>
          </a:p>
          <a:p>
            <a:pPr lvl="2" algn="just">
              <a:buNone/>
            </a:pPr>
            <a:r>
              <a:rPr lang="en-US" dirty="0" smtClean="0">
                <a:latin typeface="Times New Roman" pitchFamily="18" charset="0"/>
                <a:cs typeface="Times New Roman" pitchFamily="18" charset="0"/>
              </a:rPr>
              <a:t>1. Recursive best-first search(RBFS) </a:t>
            </a:r>
          </a:p>
          <a:p>
            <a:pPr lvl="2" algn="just">
              <a:buNone/>
            </a:pPr>
            <a:r>
              <a:rPr lang="en-US" dirty="0" smtClean="0">
                <a:latin typeface="Times New Roman" pitchFamily="18" charset="0"/>
                <a:cs typeface="Times New Roman" pitchFamily="18" charset="0"/>
              </a:rPr>
              <a:t>2. Memory bounded A* search (MA*)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r>
              <a:rPr lang="en-US" sz="3200" b="1" dirty="0" smtClean="0">
                <a:solidFill>
                  <a:srgbClr val="FFC000"/>
                </a:solidFill>
                <a:latin typeface="Times New Roman" pitchFamily="18" charset="0"/>
                <a:cs typeface="Times New Roman" pitchFamily="18" charset="0"/>
              </a:rPr>
              <a:t>Recursive best-first search(RBFS)</a:t>
            </a:r>
            <a:endParaRPr lang="en-US" sz="3200" b="1" dirty="0">
              <a:solidFill>
                <a:srgbClr val="FFC000"/>
              </a:solidFill>
            </a:endParaRPr>
          </a:p>
        </p:txBody>
      </p:sp>
      <p:pic>
        <p:nvPicPr>
          <p:cNvPr id="4" name="Content Placeholder 3" descr="rbfs-progress.png"/>
          <p:cNvPicPr>
            <a:picLocks noGrp="1" noChangeAspect="1"/>
          </p:cNvPicPr>
          <p:nvPr>
            <p:ph idx="1"/>
          </p:nvPr>
        </p:nvPicPr>
        <p:blipFill>
          <a:blip r:embed="rId2"/>
          <a:stretch>
            <a:fillRect/>
          </a:stretch>
        </p:blipFill>
        <p:spPr>
          <a:xfrm>
            <a:off x="1773382" y="914400"/>
            <a:ext cx="6227618" cy="55626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r>
              <a:rPr lang="en-US" sz="3600" b="1" dirty="0" smtClean="0">
                <a:solidFill>
                  <a:srgbClr val="FFC000"/>
                </a:solidFill>
                <a:latin typeface="Times New Roman" pitchFamily="18" charset="0"/>
                <a:cs typeface="Times New Roman" pitchFamily="18" charset="0"/>
              </a:rPr>
              <a:t>Recursive best-first search(RBFS)</a:t>
            </a:r>
            <a:endParaRPr lang="en-US" sz="3600" b="1" dirty="0">
              <a:solidFill>
                <a:srgbClr val="FFC000"/>
              </a:solidFill>
            </a:endParaRPr>
          </a:p>
        </p:txBody>
      </p:sp>
      <p:sp>
        <p:nvSpPr>
          <p:cNvPr id="3" name="Content Placeholder 2"/>
          <p:cNvSpPr>
            <a:spLocks noGrp="1"/>
          </p:cNvSpPr>
          <p:nvPr>
            <p:ph idx="1"/>
          </p:nvPr>
        </p:nvSpPr>
        <p:spPr>
          <a:xfrm>
            <a:off x="1600200" y="1066800"/>
            <a:ext cx="7315200" cy="4953000"/>
          </a:xfrm>
        </p:spPr>
        <p:txBody>
          <a:bodyPr/>
          <a:lstStyle/>
          <a:p>
            <a:pPr algn="just"/>
            <a:r>
              <a:rPr lang="en-US" sz="2000" dirty="0" smtClean="0">
                <a:latin typeface="Times New Roman" pitchFamily="18" charset="0"/>
                <a:cs typeface="Times New Roman" pitchFamily="18" charset="0"/>
              </a:rPr>
              <a:t>RBFS is simple recursive algorithm uses only linear space.</a:t>
            </a:r>
          </a:p>
          <a:p>
            <a:pPr algn="just">
              <a:buNone/>
            </a:pPr>
            <a:r>
              <a:rPr lang="en-US" sz="1600" b="1" dirty="0" smtClean="0">
                <a:solidFill>
                  <a:srgbClr val="C00000"/>
                </a:solidFill>
                <a:latin typeface="Times New Roman" pitchFamily="18" charset="0"/>
                <a:cs typeface="Times New Roman" pitchFamily="18" charset="0"/>
              </a:rPr>
              <a:t>function RECURSIVE-BEST-FIRST-SEARCH(</a:t>
            </a:r>
            <a:r>
              <a:rPr lang="en-US" sz="1600" b="1" i="1" dirty="0" smtClean="0">
                <a:solidFill>
                  <a:srgbClr val="C00000"/>
                </a:solidFill>
                <a:latin typeface="Times New Roman" pitchFamily="18" charset="0"/>
                <a:cs typeface="Times New Roman" pitchFamily="18" charset="0"/>
              </a:rPr>
              <a:t>problem) returns a solution, or failure </a:t>
            </a:r>
          </a:p>
          <a:p>
            <a:pPr algn="just">
              <a:buNone/>
            </a:pPr>
            <a:r>
              <a:rPr lang="en-US" sz="1600" dirty="0" smtClean="0">
                <a:solidFill>
                  <a:srgbClr val="C00000"/>
                </a:solidFill>
                <a:latin typeface="Times New Roman" pitchFamily="18" charset="0"/>
                <a:cs typeface="Times New Roman" pitchFamily="18" charset="0"/>
              </a:rPr>
              <a:t>	RBFS (</a:t>
            </a:r>
            <a:r>
              <a:rPr lang="en-US" sz="1600" i="1" dirty="0" smtClean="0">
                <a:solidFill>
                  <a:srgbClr val="C00000"/>
                </a:solidFill>
                <a:latin typeface="Times New Roman" pitchFamily="18" charset="0"/>
                <a:cs typeface="Times New Roman" pitchFamily="18" charset="0"/>
              </a:rPr>
              <a:t>problem, MAKE-NODE (INITIAL-STATE [problem]), ∞) </a:t>
            </a:r>
          </a:p>
          <a:p>
            <a:pPr algn="just">
              <a:buNone/>
            </a:pPr>
            <a:r>
              <a:rPr lang="en-US" sz="1600" b="1" dirty="0" smtClean="0">
                <a:solidFill>
                  <a:srgbClr val="C00000"/>
                </a:solidFill>
                <a:latin typeface="Times New Roman" pitchFamily="18" charset="0"/>
                <a:cs typeface="Times New Roman" pitchFamily="18" charset="0"/>
              </a:rPr>
              <a:t>function RBFS(</a:t>
            </a:r>
            <a:r>
              <a:rPr lang="en-US" sz="1600" b="1" i="1" dirty="0" smtClean="0">
                <a:solidFill>
                  <a:srgbClr val="C00000"/>
                </a:solidFill>
                <a:latin typeface="Times New Roman" pitchFamily="18" charset="0"/>
                <a:cs typeface="Times New Roman" pitchFamily="18" charset="0"/>
              </a:rPr>
              <a:t>problem, node, </a:t>
            </a:r>
            <a:r>
              <a:rPr lang="en-US" sz="1600" b="1" i="1" dirty="0" err="1" smtClean="0">
                <a:solidFill>
                  <a:srgbClr val="C00000"/>
                </a:solidFill>
                <a:latin typeface="Times New Roman" pitchFamily="18" charset="0"/>
                <a:cs typeface="Times New Roman" pitchFamily="18" charset="0"/>
              </a:rPr>
              <a:t>f_limit</a:t>
            </a:r>
            <a:r>
              <a:rPr lang="en-US" sz="1600" b="1" i="1" dirty="0" smtClean="0">
                <a:solidFill>
                  <a:srgbClr val="C00000"/>
                </a:solidFill>
                <a:latin typeface="Times New Roman" pitchFamily="18" charset="0"/>
                <a:cs typeface="Times New Roman" pitchFamily="18" charset="0"/>
              </a:rPr>
              <a:t>) returns a solution, or failure and a new f-cost limit </a:t>
            </a:r>
          </a:p>
          <a:p>
            <a:pPr algn="just">
              <a:buNone/>
            </a:pPr>
            <a:r>
              <a:rPr lang="en-US" sz="1600" b="1" dirty="0" smtClean="0">
                <a:solidFill>
                  <a:srgbClr val="C00000"/>
                </a:solidFill>
                <a:latin typeface="Times New Roman" pitchFamily="18" charset="0"/>
                <a:cs typeface="Times New Roman" pitchFamily="18" charset="0"/>
              </a:rPr>
              <a:t>	if GOAL-TEST[</a:t>
            </a:r>
            <a:r>
              <a:rPr lang="en-US" sz="1600" b="1" i="1" dirty="0" smtClean="0">
                <a:solidFill>
                  <a:srgbClr val="C00000"/>
                </a:solidFill>
                <a:latin typeface="Times New Roman" pitchFamily="18" charset="0"/>
                <a:cs typeface="Times New Roman" pitchFamily="18" charset="0"/>
              </a:rPr>
              <a:t>problem](state) then return node </a:t>
            </a:r>
          </a:p>
          <a:p>
            <a:pPr algn="just">
              <a:buNone/>
            </a:pPr>
            <a:r>
              <a:rPr lang="en-US" sz="1600" i="1" dirty="0" smtClean="0">
                <a:solidFill>
                  <a:srgbClr val="C00000"/>
                </a:solidFill>
                <a:latin typeface="Times New Roman" pitchFamily="18" charset="0"/>
                <a:cs typeface="Times New Roman" pitchFamily="18" charset="0"/>
              </a:rPr>
              <a:t>	successors ← EXPAND (node, problem) </a:t>
            </a:r>
          </a:p>
          <a:p>
            <a:pPr algn="just">
              <a:buNone/>
            </a:pPr>
            <a:r>
              <a:rPr lang="en-US" sz="1600" b="1" dirty="0" smtClean="0">
                <a:solidFill>
                  <a:srgbClr val="C00000"/>
                </a:solidFill>
                <a:latin typeface="Times New Roman" pitchFamily="18" charset="0"/>
                <a:cs typeface="Times New Roman" pitchFamily="18" charset="0"/>
              </a:rPr>
              <a:t>	if </a:t>
            </a:r>
            <a:r>
              <a:rPr lang="en-US" sz="1600" b="1" i="1" dirty="0" smtClean="0">
                <a:solidFill>
                  <a:srgbClr val="C00000"/>
                </a:solidFill>
                <a:latin typeface="Times New Roman" pitchFamily="18" charset="0"/>
                <a:cs typeface="Times New Roman" pitchFamily="18" charset="0"/>
              </a:rPr>
              <a:t>successors is empty then return failure, ∞</a:t>
            </a:r>
          </a:p>
          <a:p>
            <a:pPr algn="just">
              <a:buNone/>
            </a:pPr>
            <a:r>
              <a:rPr lang="en-US" sz="1600" b="1" dirty="0" smtClean="0">
                <a:solidFill>
                  <a:srgbClr val="C00000"/>
                </a:solidFill>
                <a:latin typeface="Times New Roman" pitchFamily="18" charset="0"/>
                <a:cs typeface="Times New Roman" pitchFamily="18" charset="0"/>
              </a:rPr>
              <a:t>	for each </a:t>
            </a:r>
            <a:r>
              <a:rPr lang="en-US" sz="1600" b="1" i="1" dirty="0" smtClean="0">
                <a:solidFill>
                  <a:srgbClr val="C00000"/>
                </a:solidFill>
                <a:latin typeface="Times New Roman" pitchFamily="18" charset="0"/>
                <a:cs typeface="Times New Roman" pitchFamily="18" charset="0"/>
              </a:rPr>
              <a:t>s in successors do </a:t>
            </a:r>
          </a:p>
          <a:p>
            <a:pPr algn="just">
              <a:buNone/>
            </a:pPr>
            <a:r>
              <a:rPr lang="en-US" sz="1600" dirty="0" smtClean="0">
                <a:solidFill>
                  <a:srgbClr val="C00000"/>
                </a:solidFill>
                <a:latin typeface="Times New Roman" pitchFamily="18" charset="0"/>
                <a:cs typeface="Times New Roman" pitchFamily="18" charset="0"/>
              </a:rPr>
              <a:t>		f[s] ← max(g(s) + h(s).f[node]) </a:t>
            </a:r>
          </a:p>
          <a:p>
            <a:pPr algn="just">
              <a:buNone/>
            </a:pPr>
            <a:r>
              <a:rPr lang="en-US" sz="1600" b="1" dirty="0" smtClean="0">
                <a:solidFill>
                  <a:srgbClr val="C00000"/>
                </a:solidFill>
                <a:latin typeface="Times New Roman" pitchFamily="18" charset="0"/>
                <a:cs typeface="Times New Roman" pitchFamily="18" charset="0"/>
              </a:rPr>
              <a:t>	repeat </a:t>
            </a:r>
          </a:p>
          <a:p>
            <a:pPr algn="just">
              <a:buNone/>
            </a:pPr>
            <a:r>
              <a:rPr lang="en-US" sz="1600" i="1" dirty="0" smtClean="0">
                <a:solidFill>
                  <a:srgbClr val="C00000"/>
                </a:solidFill>
                <a:latin typeface="Times New Roman" pitchFamily="18" charset="0"/>
                <a:cs typeface="Times New Roman" pitchFamily="18" charset="0"/>
              </a:rPr>
              <a:t>		best ← the lowest f-value node in successors </a:t>
            </a:r>
          </a:p>
          <a:p>
            <a:pPr algn="just">
              <a:buNone/>
            </a:pPr>
            <a:r>
              <a:rPr lang="en-US" sz="1600" b="1" dirty="0" smtClean="0">
                <a:solidFill>
                  <a:srgbClr val="C00000"/>
                </a:solidFill>
                <a:latin typeface="Times New Roman" pitchFamily="18" charset="0"/>
                <a:cs typeface="Times New Roman" pitchFamily="18" charset="0"/>
              </a:rPr>
              <a:t>		if f[</a:t>
            </a:r>
            <a:r>
              <a:rPr lang="en-US" sz="1600" b="1" i="1" dirty="0" smtClean="0">
                <a:solidFill>
                  <a:srgbClr val="C00000"/>
                </a:solidFill>
                <a:latin typeface="Times New Roman" pitchFamily="18" charset="0"/>
                <a:cs typeface="Times New Roman" pitchFamily="18" charset="0"/>
              </a:rPr>
              <a:t>best] &gt; </a:t>
            </a:r>
            <a:r>
              <a:rPr lang="en-US" sz="1600" b="1" i="1" dirty="0" err="1" smtClean="0">
                <a:solidFill>
                  <a:srgbClr val="C00000"/>
                </a:solidFill>
                <a:latin typeface="Times New Roman" pitchFamily="18" charset="0"/>
                <a:cs typeface="Times New Roman" pitchFamily="18" charset="0"/>
              </a:rPr>
              <a:t>f_limit</a:t>
            </a:r>
            <a:r>
              <a:rPr lang="en-US" sz="1600" b="1" i="1" dirty="0" smtClean="0">
                <a:solidFill>
                  <a:srgbClr val="C00000"/>
                </a:solidFill>
                <a:latin typeface="Times New Roman" pitchFamily="18" charset="0"/>
                <a:cs typeface="Times New Roman" pitchFamily="18" charset="0"/>
              </a:rPr>
              <a:t> then return failure, f[best] </a:t>
            </a:r>
          </a:p>
          <a:p>
            <a:pPr algn="just">
              <a:buNone/>
            </a:pPr>
            <a:r>
              <a:rPr lang="en-US" sz="1600" i="1" dirty="0" smtClean="0">
                <a:solidFill>
                  <a:srgbClr val="C00000"/>
                </a:solidFill>
                <a:latin typeface="Times New Roman" pitchFamily="18" charset="0"/>
                <a:cs typeface="Times New Roman" pitchFamily="18" charset="0"/>
              </a:rPr>
              <a:t>		alternative ← the second-lowest f-value among successors </a:t>
            </a:r>
          </a:p>
          <a:p>
            <a:pPr algn="just">
              <a:buNone/>
            </a:pPr>
            <a:r>
              <a:rPr lang="en-US" sz="1600" i="1" dirty="0" smtClean="0">
                <a:solidFill>
                  <a:srgbClr val="C00000"/>
                </a:solidFill>
                <a:latin typeface="Times New Roman" pitchFamily="18" charset="0"/>
                <a:cs typeface="Times New Roman" pitchFamily="18" charset="0"/>
              </a:rPr>
              <a:t>		result, f[best] ← RBFS(problem, best, min(</a:t>
            </a:r>
            <a:r>
              <a:rPr lang="en-US" sz="1600" i="1" dirty="0" err="1" smtClean="0">
                <a:solidFill>
                  <a:srgbClr val="C00000"/>
                </a:solidFill>
                <a:latin typeface="Times New Roman" pitchFamily="18" charset="0"/>
                <a:cs typeface="Times New Roman" pitchFamily="18" charset="0"/>
              </a:rPr>
              <a:t>f_limit</a:t>
            </a:r>
            <a:r>
              <a:rPr lang="en-US" sz="1600" i="1" dirty="0" smtClean="0">
                <a:solidFill>
                  <a:srgbClr val="C00000"/>
                </a:solidFill>
                <a:latin typeface="Times New Roman" pitchFamily="18" charset="0"/>
                <a:cs typeface="Times New Roman" pitchFamily="18" charset="0"/>
              </a:rPr>
              <a:t>, alternative)) </a:t>
            </a:r>
          </a:p>
          <a:p>
            <a:pPr algn="just">
              <a:buNone/>
            </a:pPr>
            <a:r>
              <a:rPr lang="en-US" sz="1600" b="1" dirty="0" smtClean="0">
                <a:solidFill>
                  <a:srgbClr val="C00000"/>
                </a:solidFill>
                <a:latin typeface="Times New Roman" pitchFamily="18" charset="0"/>
                <a:cs typeface="Times New Roman" pitchFamily="18" charset="0"/>
              </a:rPr>
              <a:t>		if </a:t>
            </a:r>
            <a:r>
              <a:rPr lang="en-US" sz="1600" b="1" i="1" dirty="0" smtClean="0">
                <a:solidFill>
                  <a:srgbClr val="C00000"/>
                </a:solidFill>
                <a:latin typeface="Times New Roman" pitchFamily="18" charset="0"/>
                <a:cs typeface="Times New Roman" pitchFamily="18" charset="0"/>
              </a:rPr>
              <a:t>result ≠ failure then return result</a:t>
            </a:r>
            <a:endParaRPr lang="en-US" sz="1600"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990600"/>
            <a:ext cx="7315200" cy="4953000"/>
          </a:xfrm>
        </p:spPr>
        <p:txBody>
          <a:bodyPr/>
          <a:lstStyle/>
          <a:p>
            <a:r>
              <a:rPr lang="en-US" sz="1800" dirty="0" smtClean="0">
                <a:latin typeface="Times New Roman" pitchFamily="18" charset="0"/>
                <a:cs typeface="Times New Roman" pitchFamily="18" charset="0"/>
              </a:rPr>
              <a:t>Search techniques which use all available memory are: </a:t>
            </a:r>
          </a:p>
          <a:p>
            <a:pPr lvl="1"/>
            <a:r>
              <a:rPr lang="en-US" sz="1400" dirty="0" smtClean="0">
                <a:latin typeface="Times New Roman" pitchFamily="18" charset="0"/>
                <a:cs typeface="Times New Roman" pitchFamily="18" charset="0"/>
              </a:rPr>
              <a:t> MA* (Memory-bounded A*) </a:t>
            </a:r>
          </a:p>
          <a:p>
            <a:pPr lvl="1"/>
            <a:r>
              <a:rPr lang="en-US" sz="1400" dirty="0" smtClean="0">
                <a:latin typeface="Times New Roman" pitchFamily="18" charset="0"/>
                <a:cs typeface="Times New Roman" pitchFamily="18" charset="0"/>
              </a:rPr>
              <a:t> SMA* (Simplified MA*) </a:t>
            </a:r>
          </a:p>
          <a:p>
            <a:r>
              <a:rPr lang="en-US" sz="1800" b="1" dirty="0" smtClean="0">
                <a:latin typeface="Times New Roman" pitchFamily="18" charset="0"/>
                <a:cs typeface="Times New Roman" pitchFamily="18" charset="0"/>
              </a:rPr>
              <a:t>SMA* (Simplified MA*) </a:t>
            </a:r>
          </a:p>
          <a:p>
            <a:pPr>
              <a:buNone/>
            </a:pPr>
            <a:r>
              <a:rPr lang="en-US" sz="1800" dirty="0" smtClean="0">
                <a:latin typeface="Times New Roman" pitchFamily="18" charset="0"/>
                <a:cs typeface="Times New Roman" pitchFamily="18" charset="0"/>
              </a:rPr>
              <a:t>		It can make use of all available memory to carry out the search. </a:t>
            </a:r>
          </a:p>
          <a:p>
            <a:pPr>
              <a:buNone/>
            </a:pPr>
            <a:r>
              <a:rPr lang="en-US" sz="1800" b="1" dirty="0" smtClean="0">
                <a:latin typeface="Times New Roman" pitchFamily="18" charset="0"/>
                <a:cs typeface="Times New Roman" pitchFamily="18" charset="0"/>
              </a:rPr>
              <a:t>Properties:</a:t>
            </a:r>
          </a:p>
          <a:p>
            <a:pPr>
              <a:buNone/>
            </a:pPr>
            <a:r>
              <a:rPr lang="en-US" sz="1800" b="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i</a:t>
            </a:r>
            <a:r>
              <a:rPr lang="en-US" sz="1800" dirty="0" smtClean="0">
                <a:latin typeface="Times New Roman" pitchFamily="18" charset="0"/>
                <a:cs typeface="Times New Roman" pitchFamily="18" charset="0"/>
              </a:rPr>
              <a:t>) It will utilize whatever memory is made available to it. </a:t>
            </a:r>
          </a:p>
          <a:p>
            <a:pPr>
              <a:buNone/>
            </a:pPr>
            <a:r>
              <a:rPr lang="en-US" sz="1800" dirty="0" smtClean="0">
                <a:latin typeface="Times New Roman" pitchFamily="18" charset="0"/>
                <a:cs typeface="Times New Roman" pitchFamily="18" charset="0"/>
              </a:rPr>
              <a:t>	ii) It avoids repeated states as far as its memory allows. </a:t>
            </a:r>
          </a:p>
          <a:p>
            <a:pPr>
              <a:buNone/>
            </a:pPr>
            <a:endParaRPr lang="en-US" sz="1800" dirty="0" smtClean="0">
              <a:latin typeface="Times New Roman" pitchFamily="18" charset="0"/>
              <a:cs typeface="Times New Roman" pitchFamily="18" charset="0"/>
            </a:endParaRPr>
          </a:p>
          <a:p>
            <a:pPr>
              <a:buNone/>
            </a:pPr>
            <a:r>
              <a:rPr lang="en-US" sz="1800" b="1" dirty="0" smtClean="0">
                <a:latin typeface="Times New Roman" pitchFamily="18" charset="0"/>
                <a:cs typeface="Times New Roman" pitchFamily="18" charset="0"/>
              </a:rPr>
              <a:t>Advantage</a:t>
            </a:r>
            <a:r>
              <a:rPr lang="en-US" sz="1800" dirty="0" smtClean="0">
                <a:latin typeface="Times New Roman" pitchFamily="18" charset="0"/>
                <a:cs typeface="Times New Roman" pitchFamily="18" charset="0"/>
              </a:rPr>
              <a:t>: SMA* uses only the available memory</a:t>
            </a:r>
            <a:r>
              <a:rPr lang="en-US" sz="1800" b="1" dirty="0" smtClean="0">
                <a:latin typeface="Times New Roman" pitchFamily="18" charset="0"/>
                <a:cs typeface="Times New Roman" pitchFamily="18" charset="0"/>
              </a:rPr>
              <a:t>. </a:t>
            </a:r>
          </a:p>
          <a:p>
            <a:pPr>
              <a:buNone/>
            </a:pPr>
            <a:r>
              <a:rPr lang="en-US" sz="1800" b="1" dirty="0" smtClean="0">
                <a:latin typeface="Times New Roman" pitchFamily="18" charset="0"/>
                <a:cs typeface="Times New Roman" pitchFamily="18" charset="0"/>
              </a:rPr>
              <a:t>Disadvantage</a:t>
            </a:r>
            <a:r>
              <a:rPr lang="en-US" sz="1800" dirty="0" smtClean="0">
                <a:latin typeface="Times New Roman" pitchFamily="18" charset="0"/>
                <a:cs typeface="Times New Roman" pitchFamily="18" charset="0"/>
              </a:rPr>
              <a:t>: If enough memory is not available it leads to suboptimal solution. </a:t>
            </a:r>
          </a:p>
          <a:p>
            <a:pPr>
              <a:buNone/>
            </a:pPr>
            <a:r>
              <a:rPr lang="en-US" sz="1800" b="1" dirty="0" smtClean="0">
                <a:latin typeface="Times New Roman" pitchFamily="18" charset="0"/>
                <a:cs typeface="Times New Roman" pitchFamily="18" charset="0"/>
              </a:rPr>
              <a:t>Space and Time complexity</a:t>
            </a:r>
            <a:r>
              <a:rPr lang="en-US" sz="1800" dirty="0" smtClean="0">
                <a:latin typeface="Times New Roman" pitchFamily="18" charset="0"/>
                <a:cs typeface="Times New Roman" pitchFamily="18" charset="0"/>
              </a:rPr>
              <a:t>: depends on the available number of nodes </a:t>
            </a:r>
          </a:p>
          <a:p>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r>
              <a:rPr lang="en-US" b="1" dirty="0" smtClean="0">
                <a:solidFill>
                  <a:srgbClr val="FFC000"/>
                </a:solidFill>
                <a:latin typeface="Times New Roman" pitchFamily="18" charset="0"/>
                <a:cs typeface="Times New Roman" pitchFamily="18" charset="0"/>
              </a:rPr>
              <a:t>Heuristic Functions</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600200" y="1066800"/>
            <a:ext cx="7315200" cy="4114800"/>
          </a:xfrm>
        </p:spPr>
        <p:txBody>
          <a:bodyPr/>
          <a:lstStyle/>
          <a:p>
            <a:pPr>
              <a:buNone/>
            </a:pPr>
            <a:r>
              <a:rPr lang="en-US" sz="2000" b="1" dirty="0" smtClean="0">
                <a:latin typeface="Times New Roman" pitchFamily="18" charset="0"/>
                <a:cs typeface="Times New Roman" pitchFamily="18" charset="0"/>
              </a:rPr>
              <a:t>	Task: </a:t>
            </a:r>
            <a:r>
              <a:rPr lang="en-US" sz="2000" dirty="0" smtClean="0">
                <a:latin typeface="Times New Roman" pitchFamily="18" charset="0"/>
                <a:cs typeface="Times New Roman" pitchFamily="18" charset="0"/>
              </a:rPr>
              <a:t>Find the shortest solution using heuristic function that never over estimates the number of steps to the goal. </a:t>
            </a:r>
          </a:p>
          <a:p>
            <a:pPr>
              <a:buNone/>
            </a:pPr>
            <a:r>
              <a:rPr lang="en-US" sz="2000" b="1" dirty="0" smtClean="0">
                <a:latin typeface="Times New Roman" pitchFamily="18" charset="0"/>
                <a:cs typeface="Times New Roman" pitchFamily="18" charset="0"/>
              </a:rPr>
              <a:t>	Solution: </a:t>
            </a:r>
            <a:r>
              <a:rPr lang="en-US" sz="2000" dirty="0" smtClean="0">
                <a:latin typeface="Times New Roman" pitchFamily="18" charset="0"/>
                <a:cs typeface="Times New Roman" pitchFamily="18" charset="0"/>
              </a:rPr>
              <a:t>To perform the given task two candidates are required, which are named as h1 and h2 </a:t>
            </a:r>
          </a:p>
          <a:p>
            <a:r>
              <a:rPr lang="en-US" sz="2000" dirty="0" smtClean="0">
                <a:latin typeface="Times New Roman" pitchFamily="18" charset="0"/>
                <a:cs typeface="Times New Roman" pitchFamily="18" charset="0"/>
              </a:rPr>
              <a:t>h1 = the number of misplaced tiles. From figure, all of the eight tiles are out of position, so the start state would have h1 = 8. h1 is an admissible heuristic, because it is clear that any tile that is out of place must be moved at least once. </a:t>
            </a:r>
          </a:p>
          <a:p>
            <a:r>
              <a:rPr lang="en-US" sz="2000" dirty="0" smtClean="0">
                <a:latin typeface="Times New Roman" pitchFamily="18" charset="0"/>
                <a:cs typeface="Times New Roman" pitchFamily="18" charset="0"/>
              </a:rPr>
              <a:t>h2 = the sum of the distances of the tiles from their goal positions. The sum of the distances of the tiles from their goal positions is called as city block distance or Manhattan distance of: </a:t>
            </a:r>
          </a:p>
          <a:p>
            <a:pPr>
              <a:buNone/>
            </a:pPr>
            <a:r>
              <a:rPr lang="pt-BR" sz="2000" dirty="0" smtClean="0">
                <a:latin typeface="Times New Roman" pitchFamily="18" charset="0"/>
                <a:cs typeface="Times New Roman" pitchFamily="18" charset="0"/>
              </a:rPr>
              <a:t>	h2 = 3 + 1 + 2 + 2 + 2 + 3 + 3 + 2 = 18 </a:t>
            </a:r>
            <a:endParaRPr lang="en-US" sz="2000" dirty="0">
              <a:latin typeface="Times New Roman" pitchFamily="18" charset="0"/>
              <a:cs typeface="Times New Roman" pitchFamily="18" charset="0"/>
            </a:endParaRPr>
          </a:p>
        </p:txBody>
      </p:sp>
      <p:pic>
        <p:nvPicPr>
          <p:cNvPr id="4" name="Picture 5" descr="8puzzle"/>
          <p:cNvPicPr>
            <a:picLocks noChangeAspect="1" noChangeArrowheads="1"/>
          </p:cNvPicPr>
          <p:nvPr/>
        </p:nvPicPr>
        <p:blipFill>
          <a:blip r:embed="rId2"/>
          <a:srcRect/>
          <a:stretch>
            <a:fillRect/>
          </a:stretch>
        </p:blipFill>
        <p:spPr bwMode="auto">
          <a:xfrm>
            <a:off x="3048001" y="5085115"/>
            <a:ext cx="3962400" cy="177288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00200" y="-76200"/>
            <a:ext cx="7391400" cy="1371600"/>
          </a:xfrm>
        </p:spPr>
        <p:txBody>
          <a:bodyPr/>
          <a:lstStyle/>
          <a:p>
            <a:r>
              <a:rPr lang="en-US" b="1" dirty="0" smtClean="0">
                <a:solidFill>
                  <a:srgbClr val="FFC000"/>
                </a:solidFill>
                <a:latin typeface="Times New Roman" pitchFamily="18" charset="0"/>
                <a:cs typeface="Times New Roman" pitchFamily="18" charset="0"/>
              </a:rPr>
              <a:t>Heuristic Functions</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600200" y="1219200"/>
            <a:ext cx="7315200" cy="4953000"/>
          </a:xfrm>
        </p:spPr>
        <p:txBody>
          <a:bodyPr/>
          <a:lstStyle/>
          <a:p>
            <a:r>
              <a:rPr lang="en-US" sz="2800" dirty="0" smtClean="0">
                <a:latin typeface="Times New Roman" pitchFamily="18" charset="0"/>
                <a:cs typeface="Times New Roman" pitchFamily="18" charset="0"/>
              </a:rPr>
              <a:t>Branching Factor</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Relaxed Problem</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Absolver</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Pattern Databases</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Learning Heuristics from experience</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09800"/>
            <a:ext cx="7391400" cy="1371600"/>
          </a:xfrm>
        </p:spPr>
        <p:txBody>
          <a:bodyPr/>
          <a:lstStyle/>
          <a:p>
            <a:pPr algn="ctr"/>
            <a:r>
              <a:rPr lang="en-US" b="1" dirty="0" smtClean="0">
                <a:solidFill>
                  <a:srgbClr val="FFFF00"/>
                </a:solidFill>
                <a:latin typeface="Times New Roman" pitchFamily="18" charset="0"/>
                <a:cs typeface="Times New Roman" pitchFamily="18" charset="0"/>
              </a:rPr>
              <a:t>Local Search Algorithms and Optimization Problems</a:t>
            </a:r>
            <a:endParaRPr lang="en-U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152400"/>
            <a:ext cx="8458200" cy="1371600"/>
          </a:xfrm>
        </p:spPr>
        <p:txBody>
          <a:bodyPr/>
          <a:lstStyle/>
          <a:p>
            <a:r>
              <a:rPr lang="en-US" sz="2800" b="1" dirty="0" smtClean="0">
                <a:solidFill>
                  <a:srgbClr val="FFC000"/>
                </a:solidFill>
                <a:latin typeface="Times New Roman" pitchFamily="18" charset="0"/>
                <a:cs typeface="Times New Roman" pitchFamily="18" charset="0"/>
              </a:rPr>
              <a:t>Local Search Algorithms and Optimization Problems</a:t>
            </a:r>
            <a:endParaRPr lang="en-US" sz="2800"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600200" y="1143000"/>
            <a:ext cx="7315200" cy="4953000"/>
          </a:xfrm>
        </p:spPr>
        <p:txBody>
          <a:bodyPr/>
          <a:lstStyle/>
          <a:p>
            <a:pPr algn="just"/>
            <a:r>
              <a:rPr lang="en-US" sz="2800" dirty="0" smtClean="0">
                <a:latin typeface="Times New Roman" pitchFamily="18" charset="0"/>
                <a:cs typeface="Times New Roman" pitchFamily="18" charset="0"/>
              </a:rPr>
              <a:t>Local search algorithms operate using a single current state and generally move only to neighbors of that state.</a:t>
            </a:r>
          </a:p>
          <a:p>
            <a:pPr algn="just"/>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Two Key Advantages:</a:t>
            </a:r>
          </a:p>
          <a:p>
            <a:pPr lvl="1" algn="just"/>
            <a:r>
              <a:rPr lang="en-US" sz="2400" dirty="0" smtClean="0">
                <a:latin typeface="Times New Roman" pitchFamily="18" charset="0"/>
                <a:cs typeface="Times New Roman" pitchFamily="18" charset="0"/>
              </a:rPr>
              <a:t>They use very little memory – usually a constant amount</a:t>
            </a:r>
          </a:p>
          <a:p>
            <a:pPr lvl="1" algn="just"/>
            <a:r>
              <a:rPr lang="en-US" sz="2400" dirty="0" smtClean="0">
                <a:latin typeface="Times New Roman" pitchFamily="18" charset="0"/>
                <a:cs typeface="Times New Roman" pitchFamily="18" charset="0"/>
              </a:rPr>
              <a:t>They can often find reasonable solutions in large or infinite (continuous) state spaces for which systematic algorithms are unsuitable.</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ill-climbing"/>
          <p:cNvPicPr>
            <a:picLocks noChangeAspect="1" noChangeArrowheads="1"/>
          </p:cNvPicPr>
          <p:nvPr/>
        </p:nvPicPr>
        <p:blipFill>
          <a:blip r:embed="rId2"/>
          <a:srcRect/>
          <a:stretch>
            <a:fillRect/>
          </a:stretch>
        </p:blipFill>
        <p:spPr bwMode="auto">
          <a:xfrm>
            <a:off x="1752600" y="1447800"/>
            <a:ext cx="7162800" cy="44958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76200"/>
            <a:ext cx="7391400" cy="1371600"/>
          </a:xfrm>
        </p:spPr>
        <p:txBody>
          <a:bodyPr/>
          <a:lstStyle/>
          <a:p>
            <a:r>
              <a:rPr lang="en-US" dirty="0" smtClean="0">
                <a:latin typeface="Times New Roman" pitchFamily="18" charset="0"/>
                <a:cs typeface="Times New Roman" pitchFamily="18" charset="0"/>
              </a:rPr>
              <a:t>Local Search Algorithms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600200" y="990600"/>
            <a:ext cx="7315200" cy="4953000"/>
          </a:xfrm>
        </p:spPr>
        <p:txBody>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Hill climbing search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Simulated annealing</a:t>
            </a:r>
          </a:p>
          <a:p>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Local beam search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Genetic algorithm(GA)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pPr algn="ctr"/>
            <a:r>
              <a:rPr lang="en-US" b="1" dirty="0" smtClean="0">
                <a:solidFill>
                  <a:srgbClr val="FFC000"/>
                </a:solidFill>
                <a:latin typeface="Times New Roman" pitchFamily="18" charset="0"/>
                <a:cs typeface="Times New Roman" pitchFamily="18" charset="0"/>
              </a:rPr>
              <a:t>Hill climbing search</a:t>
            </a:r>
            <a:r>
              <a:rPr lang="en-US" dirty="0" smtClean="0">
                <a:latin typeface="Times New Roman" pitchFamily="18" charset="0"/>
                <a:cs typeface="Times New Roman" pitchFamily="18" charset="0"/>
              </a:rPr>
              <a:t> </a:t>
            </a:r>
            <a:br>
              <a:rPr lang="en-US" dirty="0" smtClean="0">
                <a:latin typeface="Times New Roman" pitchFamily="18" charset="0"/>
                <a:cs typeface="Times New Roman" pitchFamily="18" charset="0"/>
              </a:rPr>
            </a:br>
            <a:endParaRPr lang="en-US" dirty="0"/>
          </a:p>
        </p:txBody>
      </p:sp>
      <p:pic>
        <p:nvPicPr>
          <p:cNvPr id="4" name="Picture 4"/>
          <p:cNvPicPr>
            <a:picLocks noChangeAspect="1" noChangeArrowheads="1"/>
          </p:cNvPicPr>
          <p:nvPr/>
        </p:nvPicPr>
        <p:blipFill>
          <a:blip r:embed="rId2"/>
          <a:srcRect l="17969" t="27083" r="13281" b="36459"/>
          <a:stretch>
            <a:fillRect/>
          </a:stretch>
        </p:blipFill>
        <p:spPr bwMode="auto">
          <a:xfrm>
            <a:off x="1219200" y="990600"/>
            <a:ext cx="7620000" cy="4419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r>
              <a:rPr lang="en-US" sz="3600" b="1" dirty="0" smtClean="0">
                <a:solidFill>
                  <a:srgbClr val="FFC000"/>
                </a:solidFill>
                <a:latin typeface="Times New Roman" pitchFamily="18" charset="0"/>
                <a:cs typeface="Times New Roman" pitchFamily="18" charset="0"/>
              </a:rPr>
              <a:t>Hill Climbing- 8 Queens Problem</a:t>
            </a:r>
            <a:endParaRPr lang="en-US" sz="3600" b="1" dirty="0">
              <a:solidFill>
                <a:srgbClr val="FFC000"/>
              </a:solidFill>
              <a:latin typeface="Times New Roman" pitchFamily="18" charset="0"/>
              <a:cs typeface="Times New Roman" pitchFamily="18" charset="0"/>
            </a:endParaRPr>
          </a:p>
        </p:txBody>
      </p:sp>
      <p:pic>
        <p:nvPicPr>
          <p:cNvPr id="4" name="Picture 5" descr="8queens-successors"/>
          <p:cNvPicPr>
            <a:picLocks noChangeAspect="1" noChangeArrowheads="1"/>
          </p:cNvPicPr>
          <p:nvPr/>
        </p:nvPicPr>
        <p:blipFill>
          <a:blip r:embed="rId2"/>
          <a:srcRect/>
          <a:stretch>
            <a:fillRect/>
          </a:stretch>
        </p:blipFill>
        <p:spPr bwMode="auto">
          <a:xfrm>
            <a:off x="1600200" y="1600200"/>
            <a:ext cx="3657600" cy="3657600"/>
          </a:xfrm>
          <a:prstGeom prst="rect">
            <a:avLst/>
          </a:prstGeom>
          <a:noFill/>
        </p:spPr>
      </p:pic>
      <p:pic>
        <p:nvPicPr>
          <p:cNvPr id="5" name="Picture 4" descr="8queens-local-minimum"/>
          <p:cNvPicPr>
            <a:picLocks noChangeAspect="1" noChangeArrowheads="1"/>
          </p:cNvPicPr>
          <p:nvPr/>
        </p:nvPicPr>
        <p:blipFill>
          <a:blip r:embed="rId3"/>
          <a:srcRect/>
          <a:stretch>
            <a:fillRect/>
          </a:stretch>
        </p:blipFill>
        <p:spPr bwMode="auto">
          <a:xfrm>
            <a:off x="5334000" y="1600200"/>
            <a:ext cx="3657600" cy="36576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r>
              <a:rPr lang="en-US" b="1" dirty="0" smtClean="0">
                <a:solidFill>
                  <a:srgbClr val="FFC000"/>
                </a:solidFill>
                <a:latin typeface="Times New Roman" pitchFamily="18" charset="0"/>
                <a:cs typeface="Times New Roman" pitchFamily="18" charset="0"/>
              </a:rPr>
              <a:t>Simulated Annealing Search</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600200" y="1752600"/>
            <a:ext cx="7315200" cy="1371600"/>
          </a:xfrm>
        </p:spPr>
        <p:txBody>
          <a:bodyPr/>
          <a:lstStyle/>
          <a:p>
            <a:pPr algn="just"/>
            <a:r>
              <a:rPr lang="en-US" sz="2000" dirty="0" smtClean="0">
                <a:latin typeface="Times New Roman" pitchFamily="18" charset="0"/>
                <a:cs typeface="Times New Roman" pitchFamily="18" charset="0"/>
              </a:rPr>
              <a:t>An algorithm which combines hill climbing with random walk to yield both efficiency and completeness. This algorithm was developed using annealing process the process of gradually cooling a liquid until it freezes. </a:t>
            </a:r>
            <a:endParaRPr lang="en-US" sz="2000" dirty="0">
              <a:latin typeface="Times New Roman" pitchFamily="18" charset="0"/>
              <a:cs typeface="Times New Roman" pitchFamily="18" charset="0"/>
            </a:endParaRPr>
          </a:p>
        </p:txBody>
      </p:sp>
      <p:pic>
        <p:nvPicPr>
          <p:cNvPr id="4" name="Picture 4"/>
          <p:cNvPicPr>
            <a:picLocks noChangeAspect="1" noChangeArrowheads="1"/>
          </p:cNvPicPr>
          <p:nvPr/>
        </p:nvPicPr>
        <p:blipFill>
          <a:blip r:embed="rId2"/>
          <a:srcRect l="17969" t="31250" r="13281" b="17709"/>
          <a:stretch>
            <a:fillRect/>
          </a:stretch>
        </p:blipFill>
        <p:spPr bwMode="auto">
          <a:xfrm>
            <a:off x="1981200" y="3150529"/>
            <a:ext cx="6248400" cy="30978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00200" y="-152400"/>
            <a:ext cx="7391400" cy="1371600"/>
          </a:xfrm>
        </p:spPr>
        <p:txBody>
          <a:bodyPr/>
          <a:lstStyle/>
          <a:p>
            <a:r>
              <a:rPr lang="en-US" b="1" dirty="0" smtClean="0">
                <a:solidFill>
                  <a:srgbClr val="FFC000"/>
                </a:solidFill>
                <a:latin typeface="Times New Roman" pitchFamily="18" charset="0"/>
                <a:cs typeface="Times New Roman" pitchFamily="18" charset="0"/>
              </a:rPr>
              <a:t>Simulated Annealing Search</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600200" y="1371600"/>
            <a:ext cx="7315200" cy="4953000"/>
          </a:xfrm>
        </p:spPr>
        <p:txBody>
          <a:bodyPr/>
          <a:lstStyle/>
          <a:p>
            <a:pPr>
              <a:buNone/>
            </a:pPr>
            <a:r>
              <a:rPr lang="en-US" b="1" dirty="0" smtClean="0">
                <a:latin typeface="Times New Roman" pitchFamily="18" charset="0"/>
                <a:cs typeface="Times New Roman" pitchFamily="18" charset="0"/>
              </a:rPr>
              <a:t>Applications: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VLSI layout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Airline scheduling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7391400" cy="1371600"/>
          </a:xfrm>
        </p:spPr>
        <p:txBody>
          <a:bodyPr/>
          <a:lstStyle/>
          <a:p>
            <a:r>
              <a:rPr lang="en-US" b="1" dirty="0" smtClean="0">
                <a:solidFill>
                  <a:srgbClr val="FFC000"/>
                </a:solidFill>
                <a:latin typeface="Times New Roman" pitchFamily="18" charset="0"/>
                <a:cs typeface="Times New Roman" pitchFamily="18" charset="0"/>
              </a:rPr>
              <a:t>Local Beam Search</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066800" y="1524000"/>
            <a:ext cx="7315200" cy="3870325"/>
          </a:xfrm>
        </p:spPr>
        <p:txBody>
          <a:bodyPr/>
          <a:lstStyle/>
          <a:p>
            <a:pPr algn="just"/>
            <a:r>
              <a:rPr lang="en-US" sz="2000" dirty="0" smtClean="0">
                <a:latin typeface="Times New Roman" pitchFamily="18" charset="0"/>
                <a:cs typeface="Times New Roman" pitchFamily="18" charset="0"/>
              </a:rPr>
              <a:t>The Local beam search algorithm keeps track of k states rather than just one. It begins with k randomly generated states. At each step, all the successors of all k states are generated. If any one is a goal, the algorithm halts. Otherwise, it selects the k best successors from the complete list and repeats. </a:t>
            </a:r>
            <a:r>
              <a:rPr lang="en-US" sz="2000" i="1" dirty="0" smtClean="0">
                <a:latin typeface="Times New Roman" pitchFamily="18" charset="0"/>
                <a:cs typeface="Times New Roman" pitchFamily="18" charset="0"/>
              </a:rPr>
              <a:t>In a local beam search, useful information is passed among the k parallel search threads. </a:t>
            </a:r>
          </a:p>
          <a:p>
            <a:pPr algn="just"/>
            <a:r>
              <a:rPr lang="en-US" sz="2000" dirty="0" smtClean="0">
                <a:latin typeface="Times New Roman" pitchFamily="18" charset="0"/>
                <a:cs typeface="Times New Roman" pitchFamily="18" charset="0"/>
              </a:rPr>
              <a:t>This search will suffer from lack of diversity among k states. Therefore a variant named as stochastic beam search selects k successors at random, with the probability of choosing a given successor being an increasing function of its value. </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76200"/>
            <a:ext cx="7391400" cy="1371600"/>
          </a:xfrm>
        </p:spPr>
        <p:txBody>
          <a:bodyPr/>
          <a:lstStyle/>
          <a:p>
            <a:r>
              <a:rPr lang="en-US" b="1" dirty="0" smtClean="0">
                <a:solidFill>
                  <a:srgbClr val="FFC000"/>
                </a:solidFill>
                <a:latin typeface="Times New Roman" pitchFamily="18" charset="0"/>
                <a:cs typeface="Times New Roman" pitchFamily="18" charset="0"/>
              </a:rPr>
              <a:t>Genetic Algorithm</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r>
              <a:rPr lang="en-US" sz="2800" dirty="0" smtClean="0">
                <a:latin typeface="Times New Roman" pitchFamily="18" charset="0"/>
                <a:cs typeface="Times New Roman" pitchFamily="18" charset="0"/>
              </a:rPr>
              <a:t>A GA is a variant of stochastic beam search in which successor states are generated by combining two parent states, rather than by modifying a single state. Figure describes a GA algorithm. </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enetic"/>
          <p:cNvPicPr>
            <a:picLocks noChangeAspect="1" noChangeArrowheads="1"/>
          </p:cNvPicPr>
          <p:nvPr/>
        </p:nvPicPr>
        <p:blipFill>
          <a:blip r:embed="rId2"/>
          <a:srcRect/>
          <a:stretch>
            <a:fillRect/>
          </a:stretch>
        </p:blipFill>
        <p:spPr bwMode="auto">
          <a:xfrm>
            <a:off x="1371600" y="1066800"/>
            <a:ext cx="7772400" cy="2355850"/>
          </a:xfrm>
          <a:prstGeom prst="rect">
            <a:avLst/>
          </a:prstGeom>
          <a:noFill/>
        </p:spPr>
      </p:pic>
      <p:pic>
        <p:nvPicPr>
          <p:cNvPr id="5" name="Picture 4" descr="8queens-crossover"/>
          <p:cNvPicPr>
            <a:picLocks noChangeAspect="1" noChangeArrowheads="1"/>
          </p:cNvPicPr>
          <p:nvPr/>
        </p:nvPicPr>
        <p:blipFill>
          <a:blip r:embed="rId3"/>
          <a:srcRect/>
          <a:stretch>
            <a:fillRect/>
          </a:stretch>
        </p:blipFill>
        <p:spPr bwMode="auto">
          <a:xfrm>
            <a:off x="1371600" y="3810000"/>
            <a:ext cx="7772400" cy="199072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391400" cy="1371600"/>
          </a:xfrm>
        </p:spPr>
        <p:txBody>
          <a:bodyPr/>
          <a:lstStyle/>
          <a:p>
            <a:r>
              <a:rPr lang="en-US" sz="3600" b="1" dirty="0" smtClean="0">
                <a:solidFill>
                  <a:srgbClr val="FFC000"/>
                </a:solidFill>
                <a:latin typeface="Times New Roman" pitchFamily="18" charset="0"/>
                <a:cs typeface="Times New Roman" pitchFamily="18" charset="0"/>
              </a:rPr>
              <a:t>Local Search in Continuous Space</a:t>
            </a:r>
            <a:endParaRPr lang="en-US" sz="3600"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600200" y="1143000"/>
            <a:ext cx="7315200" cy="4953000"/>
          </a:xfrm>
        </p:spPr>
        <p:txBody>
          <a:bodyPr/>
          <a:lstStyle/>
          <a:p>
            <a:endParaRPr lang="en-US" dirty="0"/>
          </a:p>
        </p:txBody>
      </p:sp>
    </p:spTree>
    <p:extLst>
      <p:ext uri="{BB962C8B-B14F-4D97-AF65-F5344CB8AC3E}">
        <p14:creationId xmlns:p14="http://schemas.microsoft.com/office/powerpoint/2010/main" val="34583790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027238"/>
            <a:ext cx="8610600" cy="715962"/>
          </a:xfrm>
        </p:spPr>
        <p:txBody>
          <a:bodyPr/>
          <a:lstStyle/>
          <a:p>
            <a:pPr algn="ctr"/>
            <a:r>
              <a:rPr lang="en-US" b="1" dirty="0" smtClean="0">
                <a:solidFill>
                  <a:srgbClr val="FFFF00"/>
                </a:solidFill>
                <a:latin typeface="Times New Roman" pitchFamily="18" charset="0"/>
                <a:cs typeface="Times New Roman" pitchFamily="18" charset="0"/>
              </a:rPr>
              <a:t>Online Search Agents</a:t>
            </a:r>
            <a:endParaRPr lang="en-US"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39274022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458200" cy="1371600"/>
          </a:xfrm>
        </p:spPr>
        <p:txBody>
          <a:bodyPr/>
          <a:lstStyle/>
          <a:p>
            <a:r>
              <a:rPr lang="en-US" sz="2800" b="1" dirty="0" smtClean="0">
                <a:solidFill>
                  <a:srgbClr val="FFC000"/>
                </a:solidFill>
                <a:latin typeface="Times New Roman" pitchFamily="18" charset="0"/>
                <a:cs typeface="Times New Roman" pitchFamily="18" charset="0"/>
              </a:rPr>
              <a:t>Online Search Agents and Unknown Environments</a:t>
            </a:r>
            <a:endParaRPr lang="en-US" sz="2800"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762000" y="1066800"/>
            <a:ext cx="7620000" cy="3870325"/>
          </a:xfrm>
        </p:spPr>
        <p:txBody>
          <a:bodyPr/>
          <a:lstStyle/>
          <a:p>
            <a:r>
              <a:rPr lang="en-US" sz="2400" b="1" dirty="0">
                <a:latin typeface="Times New Roman" pitchFamily="18" charset="0"/>
                <a:cs typeface="Times New Roman" pitchFamily="18" charset="0"/>
              </a:rPr>
              <a:t>Offline search: </a:t>
            </a:r>
            <a:r>
              <a:rPr lang="en-US" sz="2400" dirty="0">
                <a:latin typeface="Times New Roman" pitchFamily="18" charset="0"/>
                <a:cs typeface="Times New Roman" pitchFamily="18" charset="0"/>
              </a:rPr>
              <a:t>They compute a complete solution before setting foot in the real world, and then execute the solution without recourse to their percepts. </a:t>
            </a:r>
          </a:p>
          <a:p>
            <a:r>
              <a:rPr lang="en-US" sz="2400" b="1" dirty="0">
                <a:latin typeface="Times New Roman" pitchFamily="18" charset="0"/>
                <a:cs typeface="Times New Roman" pitchFamily="18" charset="0"/>
              </a:rPr>
              <a:t>Online search</a:t>
            </a:r>
            <a:r>
              <a:rPr lang="en-US" sz="2400" dirty="0">
                <a:latin typeface="Times New Roman" pitchFamily="18" charset="0"/>
                <a:cs typeface="Times New Roman" pitchFamily="18" charset="0"/>
              </a:rPr>
              <a:t>: Agents operate by interleaving computation and action: first it takes an action, and then it observes the environment and computes the next action. </a:t>
            </a:r>
          </a:p>
          <a:p>
            <a:r>
              <a:rPr lang="en-US" sz="2400" dirty="0">
                <a:latin typeface="Times New Roman" pitchFamily="18" charset="0"/>
                <a:cs typeface="Times New Roman" pitchFamily="18" charset="0"/>
              </a:rPr>
              <a:t>Online search is a good idea in </a:t>
            </a:r>
            <a:r>
              <a:rPr lang="en-US" sz="2400" b="1" dirty="0">
                <a:latin typeface="Times New Roman" pitchFamily="18" charset="0"/>
                <a:cs typeface="Times New Roman" pitchFamily="18" charset="0"/>
              </a:rPr>
              <a:t>dynamic </a:t>
            </a:r>
            <a:r>
              <a:rPr lang="en-US" sz="2400" dirty="0">
                <a:latin typeface="Times New Roman" pitchFamily="18" charset="0"/>
                <a:cs typeface="Times New Roman" pitchFamily="18" charset="0"/>
              </a:rPr>
              <a:t>or </a:t>
            </a:r>
            <a:r>
              <a:rPr lang="en-US" sz="2400" b="1" dirty="0">
                <a:latin typeface="Times New Roman" pitchFamily="18" charset="0"/>
                <a:cs typeface="Times New Roman" pitchFamily="18" charset="0"/>
              </a:rPr>
              <a:t>semi dynamic </a:t>
            </a:r>
            <a:r>
              <a:rPr lang="en-US" sz="2400" dirty="0">
                <a:latin typeface="Times New Roman" pitchFamily="18" charset="0"/>
                <a:cs typeface="Times New Roman" pitchFamily="18" charset="0"/>
              </a:rPr>
              <a:t>domains and </a:t>
            </a:r>
            <a:r>
              <a:rPr lang="en-US" sz="2400" b="1" dirty="0">
                <a:latin typeface="Times New Roman" pitchFamily="18" charset="0"/>
                <a:cs typeface="Times New Roman" pitchFamily="18" charset="0"/>
              </a:rPr>
              <a:t>stochastic </a:t>
            </a:r>
            <a:r>
              <a:rPr lang="en-US" sz="2400" dirty="0">
                <a:latin typeface="Times New Roman" pitchFamily="18" charset="0"/>
                <a:cs typeface="Times New Roman" pitchFamily="18" charset="0"/>
              </a:rPr>
              <a:t>domains. </a:t>
            </a:r>
          </a:p>
          <a:p>
            <a:r>
              <a:rPr lang="en-US" sz="2400" dirty="0">
                <a:latin typeface="Times New Roman" pitchFamily="18" charset="0"/>
                <a:cs typeface="Times New Roman" pitchFamily="18" charset="0"/>
              </a:rPr>
              <a:t>Online search is a necessary idea for an </a:t>
            </a:r>
            <a:r>
              <a:rPr lang="en-US" sz="2400" b="1" dirty="0">
                <a:latin typeface="Times New Roman" pitchFamily="18" charset="0"/>
                <a:cs typeface="Times New Roman" pitchFamily="18" charset="0"/>
              </a:rPr>
              <a:t>exploration problem</a:t>
            </a:r>
            <a:r>
              <a:rPr lang="en-US" sz="2400" dirty="0">
                <a:latin typeface="Times New Roman" pitchFamily="18" charset="0"/>
                <a:cs typeface="Times New Roman" pitchFamily="18" charset="0"/>
              </a:rPr>
              <a:t>, where the states and actions are unknown to the agent.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4434552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228600"/>
            <a:ext cx="8610600" cy="1371600"/>
          </a:xfrm>
        </p:spPr>
        <p:txBody>
          <a:bodyPr/>
          <a:lstStyle/>
          <a:p>
            <a:pPr algn="ctr"/>
            <a:r>
              <a:rPr lang="en-US" sz="2800" b="1" dirty="0" smtClean="0">
                <a:solidFill>
                  <a:srgbClr val="FFC000"/>
                </a:solidFill>
                <a:latin typeface="Times New Roman" pitchFamily="18" charset="0"/>
                <a:cs typeface="Times New Roman" pitchFamily="18" charset="0"/>
              </a:rPr>
              <a:t>Online Search Agents and Unknown Environments</a:t>
            </a:r>
            <a:endParaRPr lang="en-US" sz="2800"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600200" y="1447800"/>
            <a:ext cx="7315200" cy="4953000"/>
          </a:xfrm>
        </p:spPr>
        <p:txBody>
          <a:bodyPr/>
          <a:lstStyle/>
          <a:p>
            <a:r>
              <a:rPr lang="en-US" dirty="0" smtClean="0">
                <a:latin typeface="Times New Roman" pitchFamily="18" charset="0"/>
                <a:cs typeface="Times New Roman" pitchFamily="18" charset="0"/>
              </a:rPr>
              <a:t>Online Search Problems</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Online Search Agents</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Online Local Search</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Learning in Online Search</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059605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0838"/>
            <a:ext cx="8610600" cy="715962"/>
          </a:xfrm>
        </p:spPr>
        <p:txBody>
          <a:bodyPr/>
          <a:lstStyle/>
          <a:p>
            <a:pPr algn="ctr"/>
            <a:r>
              <a:rPr lang="en-US" b="1" dirty="0">
                <a:solidFill>
                  <a:srgbClr val="FFC000"/>
                </a:solidFill>
                <a:latin typeface="Times New Roman" pitchFamily="18" charset="0"/>
                <a:cs typeface="Times New Roman" pitchFamily="18" charset="0"/>
              </a:rPr>
              <a:t>Online Search Problems</a:t>
            </a:r>
            <a:br>
              <a:rPr lang="en-US" b="1" dirty="0">
                <a:solidFill>
                  <a:srgbClr val="FFC000"/>
                </a:solidFill>
                <a:latin typeface="Times New Roman" pitchFamily="18" charset="0"/>
                <a:cs typeface="Times New Roman" pitchFamily="18" charset="0"/>
              </a:rPr>
            </a:br>
            <a:endParaRPr lang="en-US" b="1" dirty="0">
              <a:solidFill>
                <a:srgbClr val="FFC000"/>
              </a:solidFill>
            </a:endParaRPr>
          </a:p>
        </p:txBody>
      </p:sp>
      <p:sp>
        <p:nvSpPr>
          <p:cNvPr id="3" name="Content Placeholder 2"/>
          <p:cNvSpPr>
            <a:spLocks noGrp="1"/>
          </p:cNvSpPr>
          <p:nvPr>
            <p:ph idx="1"/>
          </p:nvPr>
        </p:nvSpPr>
        <p:spPr>
          <a:xfrm>
            <a:off x="1066800" y="685800"/>
            <a:ext cx="7315200" cy="3870325"/>
          </a:xfrm>
        </p:spPr>
        <p:txBody>
          <a:bodyPr/>
          <a:lstStyle/>
          <a:p>
            <a:r>
              <a:rPr lang="en-US" sz="1800" dirty="0">
                <a:latin typeface="Times New Roman" pitchFamily="18" charset="0"/>
                <a:cs typeface="Times New Roman" pitchFamily="18" charset="0"/>
              </a:rPr>
              <a:t>An online search problem can be solved only by an agent executing actions, rather than by a purely computational process. We will assume that the agent knows just the following: </a:t>
            </a:r>
          </a:p>
          <a:p>
            <a:pPr lvl="1"/>
            <a:r>
              <a:rPr lang="en-US" sz="1800" dirty="0">
                <a:latin typeface="Times New Roman" pitchFamily="18" charset="0"/>
                <a:cs typeface="Times New Roman" pitchFamily="18" charset="0"/>
              </a:rPr>
              <a:t>ACTIONS(s), which returns a list of actions allowed in state in s; </a:t>
            </a:r>
          </a:p>
          <a:p>
            <a:pPr lvl="1"/>
            <a:r>
              <a:rPr lang="en-US" sz="1800" dirty="0">
                <a:latin typeface="Times New Roman" pitchFamily="18" charset="0"/>
                <a:cs typeface="Times New Roman" pitchFamily="18" charset="0"/>
              </a:rPr>
              <a:t>The step-cost function c(s, a, s‘) known to the agent when it reaches s‘ </a:t>
            </a:r>
          </a:p>
          <a:p>
            <a:pPr lvl="1"/>
            <a:r>
              <a:rPr lang="en-US" sz="1800" dirty="0">
                <a:latin typeface="Times New Roman" pitchFamily="18" charset="0"/>
                <a:cs typeface="Times New Roman" pitchFamily="18" charset="0"/>
              </a:rPr>
              <a:t>GOAL-TEST(s). </a:t>
            </a:r>
          </a:p>
          <a:p>
            <a:endParaRPr lang="en-US" sz="1800" dirty="0">
              <a:latin typeface="Times New Roman" pitchFamily="18" charset="0"/>
              <a:cs typeface="Times New Roman" pitchFamily="18" charset="0"/>
            </a:endParaRPr>
          </a:p>
          <a:p>
            <a:r>
              <a:rPr lang="en-US" sz="1800" dirty="0">
                <a:latin typeface="Times New Roman" pitchFamily="18" charset="0"/>
                <a:cs typeface="Times New Roman" pitchFamily="18" charset="0"/>
              </a:rPr>
              <a:t>Here the agent cannot access the successors of a state, except by trying all possible actions in that state. This drawback of an agent can be avoided by: </a:t>
            </a:r>
            <a:endParaRPr lang="en-US" sz="1800" dirty="0" smtClean="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a:p>
            <a:pPr lvl="1"/>
            <a:r>
              <a:rPr lang="en-US" sz="1800" dirty="0">
                <a:latin typeface="Times New Roman" pitchFamily="18" charset="0"/>
                <a:cs typeface="Times New Roman" pitchFamily="18" charset="0"/>
              </a:rPr>
              <a:t>Visited states are known to the agent. </a:t>
            </a:r>
          </a:p>
          <a:p>
            <a:pPr lvl="1"/>
            <a:r>
              <a:rPr lang="en-US" sz="1800" dirty="0">
                <a:latin typeface="Times New Roman" pitchFamily="18" charset="0"/>
                <a:cs typeface="Times New Roman" pitchFamily="18" charset="0"/>
              </a:rPr>
              <a:t>Actions are deterministic. </a:t>
            </a:r>
          </a:p>
          <a:p>
            <a:pPr lvl="1"/>
            <a:r>
              <a:rPr lang="en-US" sz="1800" dirty="0">
                <a:latin typeface="Times New Roman" pitchFamily="18" charset="0"/>
                <a:cs typeface="Times New Roman" pitchFamily="18" charset="0"/>
              </a:rPr>
              <a:t>Possible to find Manhattan distance heuristic. </a:t>
            </a:r>
          </a:p>
          <a:p>
            <a:r>
              <a:rPr lang="en-US" sz="1800" dirty="0">
                <a:latin typeface="Times New Roman" pitchFamily="18" charset="0"/>
                <a:cs typeface="Times New Roman" pitchFamily="18" charset="0"/>
              </a:rPr>
              <a:t>E.g. A simple maze problem </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3895376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C000"/>
                </a:solidFill>
                <a:latin typeface="Times New Roman" pitchFamily="18" charset="0"/>
                <a:cs typeface="Times New Roman" pitchFamily="18" charset="0"/>
              </a:rPr>
              <a:t>Online Search Agents</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1066800" y="762000"/>
            <a:ext cx="7315200" cy="3870325"/>
          </a:xfrm>
        </p:spPr>
        <p:txBody>
          <a:bodyPr/>
          <a:lstStyle/>
          <a:p>
            <a:r>
              <a:rPr lang="en-US" sz="2000" dirty="0">
                <a:latin typeface="Times New Roman" pitchFamily="18" charset="0"/>
                <a:cs typeface="Times New Roman" pitchFamily="18" charset="0"/>
              </a:rPr>
              <a:t>An online algorithm, expand only a node that it physically occupies. After each action, an online agent receives a percept to know the state it has reached and it can augment its map of the environment, to decide where to go next. </a:t>
            </a:r>
          </a:p>
          <a:p>
            <a:r>
              <a:rPr lang="en-US" sz="2000" dirty="0">
                <a:latin typeface="Times New Roman" pitchFamily="18" charset="0"/>
                <a:cs typeface="Times New Roman" pitchFamily="18" charset="0"/>
              </a:rPr>
              <a:t>An online depth-first search agent is shown in figure. </a:t>
            </a:r>
          </a:p>
          <a:p>
            <a:r>
              <a:rPr lang="en-US" sz="2000" b="1" dirty="0">
                <a:latin typeface="Times New Roman" pitchFamily="18" charset="0"/>
                <a:cs typeface="Times New Roman" pitchFamily="18" charset="0"/>
              </a:rPr>
              <a:t>function </a:t>
            </a:r>
            <a:r>
              <a:rPr lang="en-US" sz="2000" dirty="0">
                <a:latin typeface="Times New Roman" pitchFamily="18" charset="0"/>
                <a:cs typeface="Times New Roman" pitchFamily="18" charset="0"/>
              </a:rPr>
              <a:t>ONLINE-DFS_AGENT(</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returns </a:t>
            </a:r>
            <a:r>
              <a:rPr lang="en-US" sz="2000" dirty="0">
                <a:latin typeface="Times New Roman" pitchFamily="18" charset="0"/>
                <a:cs typeface="Times New Roman" pitchFamily="18" charset="0"/>
              </a:rPr>
              <a:t>an action </a:t>
            </a:r>
          </a:p>
          <a:p>
            <a:r>
              <a:rPr lang="en-US" sz="2000" b="1" dirty="0">
                <a:latin typeface="Times New Roman" pitchFamily="18" charset="0"/>
                <a:cs typeface="Times New Roman" pitchFamily="18" charset="0"/>
              </a:rPr>
              <a:t>inputs</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a percept that identifies the current state </a:t>
            </a:r>
          </a:p>
          <a:p>
            <a:r>
              <a:rPr lang="en-US" sz="2000" b="1" dirty="0">
                <a:latin typeface="Times New Roman" pitchFamily="18" charset="0"/>
                <a:cs typeface="Times New Roman" pitchFamily="18" charset="0"/>
              </a:rPr>
              <a:t>static</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result</a:t>
            </a:r>
            <a:r>
              <a:rPr lang="en-US" sz="2000" dirty="0">
                <a:latin typeface="Times New Roman" pitchFamily="18" charset="0"/>
                <a:cs typeface="Times New Roman" pitchFamily="18" charset="0"/>
              </a:rPr>
              <a:t>, a table, indexed by action and state, initially empty </a:t>
            </a:r>
          </a:p>
          <a:p>
            <a:r>
              <a:rPr lang="en-US" sz="2000" i="1" dirty="0">
                <a:latin typeface="Times New Roman" pitchFamily="18" charset="0"/>
                <a:cs typeface="Times New Roman" pitchFamily="18" charset="0"/>
              </a:rPr>
              <a:t>unexplored</a:t>
            </a:r>
            <a:r>
              <a:rPr lang="en-US" sz="2000" dirty="0">
                <a:latin typeface="Times New Roman" pitchFamily="18" charset="0"/>
                <a:cs typeface="Times New Roman" pitchFamily="18" charset="0"/>
              </a:rPr>
              <a:t>, a table that lists, for each visited state, the actions not yet tried </a:t>
            </a:r>
          </a:p>
          <a:p>
            <a:r>
              <a:rPr lang="en-US" sz="2000" i="1" dirty="0" err="1">
                <a:latin typeface="Times New Roman" pitchFamily="18" charset="0"/>
                <a:cs typeface="Times New Roman" pitchFamily="18" charset="0"/>
              </a:rPr>
              <a:t>unbacktracked</a:t>
            </a:r>
            <a:r>
              <a:rPr lang="en-US" sz="2000" dirty="0">
                <a:latin typeface="Times New Roman" pitchFamily="18" charset="0"/>
                <a:cs typeface="Times New Roman" pitchFamily="18" charset="0"/>
              </a:rPr>
              <a:t>, a table that lists, for each visited state, the backtracks not yet tried </a:t>
            </a:r>
          </a:p>
          <a:p>
            <a:r>
              <a:rPr lang="en-US" sz="2000" i="1" dirty="0" err="1">
                <a:latin typeface="Times New Roman" pitchFamily="18" charset="0"/>
                <a:cs typeface="Times New Roman" pitchFamily="18" charset="0"/>
              </a:rPr>
              <a:t>s,a</a:t>
            </a:r>
            <a:r>
              <a:rPr lang="en-US" sz="2000" dirty="0">
                <a:latin typeface="Times New Roman" pitchFamily="18" charset="0"/>
                <a:cs typeface="Times New Roman" pitchFamily="18" charset="0"/>
              </a:rPr>
              <a:t>, the previous state and action, initially null </a:t>
            </a:r>
          </a:p>
          <a:p>
            <a:r>
              <a:rPr lang="en-US" sz="2000" b="1" dirty="0">
                <a:latin typeface="Times New Roman" pitchFamily="18" charset="0"/>
                <a:cs typeface="Times New Roman" pitchFamily="18" charset="0"/>
              </a:rPr>
              <a:t>if </a:t>
            </a:r>
            <a:r>
              <a:rPr lang="en-US" sz="2000" dirty="0">
                <a:latin typeface="Times New Roman" pitchFamily="18" charset="0"/>
                <a:cs typeface="Times New Roman" pitchFamily="18" charset="0"/>
              </a:rPr>
              <a:t>GOAL-TEST(</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then return </a:t>
            </a:r>
            <a:r>
              <a:rPr lang="en-US" sz="2000" dirty="0">
                <a:latin typeface="Times New Roman" pitchFamily="18" charset="0"/>
                <a:cs typeface="Times New Roman" pitchFamily="18" charset="0"/>
              </a:rPr>
              <a:t>stop </a:t>
            </a:r>
          </a:p>
          <a:p>
            <a:r>
              <a:rPr lang="en-US" sz="2000" b="1" dirty="0">
                <a:latin typeface="Times New Roman" pitchFamily="18" charset="0"/>
                <a:cs typeface="Times New Roman" pitchFamily="18" charset="0"/>
              </a:rPr>
              <a:t>if </a:t>
            </a:r>
            <a:r>
              <a:rPr lang="en-US" sz="2000" i="1" dirty="0">
                <a:latin typeface="Times New Roman" pitchFamily="18" charset="0"/>
                <a:cs typeface="Times New Roman" pitchFamily="18" charset="0"/>
              </a:rPr>
              <a:t>s’ </a:t>
            </a:r>
            <a:r>
              <a:rPr lang="en-US" sz="2000" dirty="0">
                <a:latin typeface="Times New Roman" pitchFamily="18" charset="0"/>
                <a:cs typeface="Times New Roman" pitchFamily="18" charset="0"/>
              </a:rPr>
              <a:t>is a new state </a:t>
            </a:r>
            <a:r>
              <a:rPr lang="en-US" sz="2000" b="1" dirty="0">
                <a:latin typeface="Times New Roman" pitchFamily="18" charset="0"/>
                <a:cs typeface="Times New Roman" pitchFamily="18" charset="0"/>
              </a:rPr>
              <a:t>then </a:t>
            </a:r>
            <a:r>
              <a:rPr lang="en-US" sz="2000" i="1" dirty="0">
                <a:latin typeface="Times New Roman" pitchFamily="18" charset="0"/>
                <a:cs typeface="Times New Roman" pitchFamily="18" charset="0"/>
              </a:rPr>
              <a:t>unexplored</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 ACTION(</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a:t>
            </a:r>
          </a:p>
          <a:p>
            <a:r>
              <a:rPr lang="en-US" sz="2000" b="1" dirty="0">
                <a:latin typeface="Times New Roman" pitchFamily="18" charset="0"/>
                <a:cs typeface="Times New Roman" pitchFamily="18" charset="0"/>
              </a:rPr>
              <a:t>if </a:t>
            </a:r>
            <a:r>
              <a:rPr lang="en-US" sz="2000" i="1" dirty="0">
                <a:latin typeface="Times New Roman" pitchFamily="18" charset="0"/>
                <a:cs typeface="Times New Roman" pitchFamily="18" charset="0"/>
              </a:rPr>
              <a:t>s </a:t>
            </a:r>
            <a:r>
              <a:rPr lang="en-US" sz="2000" dirty="0">
                <a:latin typeface="Times New Roman" pitchFamily="18" charset="0"/>
                <a:cs typeface="Times New Roman" pitchFamily="18" charset="0"/>
              </a:rPr>
              <a:t>is not null </a:t>
            </a:r>
            <a:r>
              <a:rPr lang="en-US" sz="2000" b="1" dirty="0">
                <a:latin typeface="Times New Roman" pitchFamily="18" charset="0"/>
                <a:cs typeface="Times New Roman" pitchFamily="18" charset="0"/>
              </a:rPr>
              <a:t>then do </a:t>
            </a:r>
            <a:endParaRPr lang="en-US" sz="2000" dirty="0">
              <a:latin typeface="Times New Roman" pitchFamily="18" charset="0"/>
              <a:cs typeface="Times New Roman" pitchFamily="18" charset="0"/>
            </a:endParaRPr>
          </a:p>
          <a:p>
            <a:r>
              <a:rPr lang="en-US" sz="2000" i="1" dirty="0">
                <a:latin typeface="Times New Roman" pitchFamily="18" charset="0"/>
                <a:cs typeface="Times New Roman" pitchFamily="18" charset="0"/>
              </a:rPr>
              <a:t>result</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a, s</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s’ </a:t>
            </a: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add </a:t>
            </a:r>
            <a:r>
              <a:rPr lang="en-US" sz="2000" i="1" dirty="0">
                <a:latin typeface="Times New Roman" pitchFamily="18" charset="0"/>
                <a:cs typeface="Times New Roman" pitchFamily="18" charset="0"/>
              </a:rPr>
              <a:t>s </a:t>
            </a:r>
            <a:r>
              <a:rPr lang="en-US" sz="2000" dirty="0">
                <a:latin typeface="Times New Roman" pitchFamily="18" charset="0"/>
                <a:cs typeface="Times New Roman" pitchFamily="18" charset="0"/>
              </a:rPr>
              <a:t>to the front of </a:t>
            </a:r>
            <a:r>
              <a:rPr lang="en-US" sz="2000" i="1" dirty="0" err="1">
                <a:latin typeface="Times New Roman" pitchFamily="18" charset="0"/>
                <a:cs typeface="Times New Roman" pitchFamily="18" charset="0"/>
              </a:rPr>
              <a:t>unbacktracked</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a:t>
            </a:r>
          </a:p>
          <a:p>
            <a:r>
              <a:rPr lang="en-US" sz="2000" b="1" dirty="0">
                <a:latin typeface="Times New Roman" pitchFamily="18" charset="0"/>
                <a:cs typeface="Times New Roman" pitchFamily="18" charset="0"/>
              </a:rPr>
              <a:t>if </a:t>
            </a:r>
            <a:r>
              <a:rPr lang="en-US" sz="2000" i="1" dirty="0">
                <a:latin typeface="Times New Roman" pitchFamily="18" charset="0"/>
                <a:cs typeface="Times New Roman" pitchFamily="18" charset="0"/>
              </a:rPr>
              <a:t>unexplored</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is empty </a:t>
            </a:r>
            <a:r>
              <a:rPr lang="en-US" sz="2000" b="1" dirty="0">
                <a:latin typeface="Times New Roman" pitchFamily="18" charset="0"/>
                <a:cs typeface="Times New Roman" pitchFamily="18" charset="0"/>
              </a:rPr>
              <a:t>then </a:t>
            </a:r>
            <a:endParaRPr lang="en-US" sz="2000" dirty="0">
              <a:latin typeface="Times New Roman" pitchFamily="18" charset="0"/>
              <a:cs typeface="Times New Roman" pitchFamily="18" charset="0"/>
            </a:endParaRPr>
          </a:p>
          <a:p>
            <a:r>
              <a:rPr lang="en-US" sz="2000" b="1" dirty="0">
                <a:latin typeface="Times New Roman" pitchFamily="18" charset="0"/>
                <a:cs typeface="Times New Roman" pitchFamily="18" charset="0"/>
              </a:rPr>
              <a:t>if </a:t>
            </a:r>
            <a:r>
              <a:rPr lang="en-US" sz="2000" dirty="0" err="1">
                <a:latin typeface="Times New Roman" pitchFamily="18" charset="0"/>
                <a:cs typeface="Times New Roman" pitchFamily="18" charset="0"/>
              </a:rPr>
              <a:t>unbacktracked</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is empty </a:t>
            </a:r>
            <a:r>
              <a:rPr lang="en-US" sz="2000" b="1" dirty="0">
                <a:latin typeface="Times New Roman" pitchFamily="18" charset="0"/>
                <a:cs typeface="Times New Roman" pitchFamily="18" charset="0"/>
              </a:rPr>
              <a:t>then return </a:t>
            </a:r>
            <a:r>
              <a:rPr lang="en-US" sz="2000" i="1" dirty="0">
                <a:latin typeface="Times New Roman" pitchFamily="18" charset="0"/>
                <a:cs typeface="Times New Roman" pitchFamily="18" charset="0"/>
              </a:rPr>
              <a:t>stop </a:t>
            </a:r>
            <a:endParaRPr lang="en-US" sz="2000" dirty="0">
              <a:latin typeface="Times New Roman" pitchFamily="18" charset="0"/>
              <a:cs typeface="Times New Roman" pitchFamily="18" charset="0"/>
            </a:endParaRPr>
          </a:p>
          <a:p>
            <a:r>
              <a:rPr lang="en-US" sz="2000" b="1" dirty="0">
                <a:latin typeface="Times New Roman" pitchFamily="18" charset="0"/>
                <a:cs typeface="Times New Roman" pitchFamily="18" charset="0"/>
              </a:rPr>
              <a:t>else </a:t>
            </a:r>
            <a:r>
              <a:rPr lang="en-US" sz="2000" i="1" dirty="0">
                <a:latin typeface="Times New Roman" pitchFamily="18" charset="0"/>
                <a:cs typeface="Times New Roman" pitchFamily="18" charset="0"/>
              </a:rPr>
              <a:t>a </a:t>
            </a:r>
            <a:r>
              <a:rPr lang="en-US" sz="2000" dirty="0">
                <a:latin typeface="Times New Roman" pitchFamily="18" charset="0"/>
                <a:cs typeface="Times New Roman" pitchFamily="18" charset="0"/>
              </a:rPr>
              <a:t>← an action </a:t>
            </a:r>
            <a:r>
              <a:rPr lang="en-US" sz="2000" i="1" dirty="0">
                <a:latin typeface="Times New Roman" pitchFamily="18" charset="0"/>
                <a:cs typeface="Times New Roman" pitchFamily="18" charset="0"/>
              </a:rPr>
              <a:t>b </a:t>
            </a:r>
            <a:r>
              <a:rPr lang="en-US" sz="2000" dirty="0">
                <a:latin typeface="Times New Roman" pitchFamily="18" charset="0"/>
                <a:cs typeface="Times New Roman" pitchFamily="18" charset="0"/>
              </a:rPr>
              <a:t>such that </a:t>
            </a:r>
            <a:r>
              <a:rPr lang="en-US" sz="2000" i="1" dirty="0">
                <a:latin typeface="Times New Roman" pitchFamily="18" charset="0"/>
                <a:cs typeface="Times New Roman" pitchFamily="18" charset="0"/>
              </a:rPr>
              <a:t>result</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b, s’</a:t>
            </a:r>
            <a:r>
              <a:rPr lang="en-US" sz="2000" dirty="0">
                <a:latin typeface="Times New Roman" pitchFamily="18" charset="0"/>
                <a:cs typeface="Times New Roman" pitchFamily="18" charset="0"/>
              </a:rPr>
              <a:t>] = POP (</a:t>
            </a:r>
            <a:r>
              <a:rPr lang="en-US" sz="2000" i="1" dirty="0" err="1">
                <a:latin typeface="Times New Roman" pitchFamily="18" charset="0"/>
                <a:cs typeface="Times New Roman" pitchFamily="18" charset="0"/>
              </a:rPr>
              <a:t>unbacktracked</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a:t>
            </a:r>
          </a:p>
          <a:p>
            <a:r>
              <a:rPr lang="en-US" sz="2000" b="1" dirty="0">
                <a:latin typeface="Times New Roman" pitchFamily="18" charset="0"/>
                <a:cs typeface="Times New Roman" pitchFamily="18" charset="0"/>
              </a:rPr>
              <a:t>else </a:t>
            </a:r>
            <a:r>
              <a:rPr lang="en-US" sz="2000" i="1" dirty="0">
                <a:latin typeface="Times New Roman" pitchFamily="18" charset="0"/>
                <a:cs typeface="Times New Roman" pitchFamily="18" charset="0"/>
              </a:rPr>
              <a:t>a </a:t>
            </a:r>
            <a:r>
              <a:rPr lang="en-US" sz="2000" dirty="0">
                <a:latin typeface="Times New Roman" pitchFamily="18" charset="0"/>
                <a:cs typeface="Times New Roman" pitchFamily="18" charset="0"/>
              </a:rPr>
              <a:t>← POP(</a:t>
            </a:r>
            <a:r>
              <a:rPr lang="en-US" sz="2000" i="1" dirty="0">
                <a:latin typeface="Times New Roman" pitchFamily="18" charset="0"/>
                <a:cs typeface="Times New Roman" pitchFamily="18" charset="0"/>
              </a:rPr>
              <a:t>unexplored</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i="1" dirty="0">
                <a:latin typeface="Times New Roman" pitchFamily="18" charset="0"/>
                <a:cs typeface="Times New Roman" pitchFamily="18" charset="0"/>
              </a:rPr>
              <a:t>s </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s’ </a:t>
            </a:r>
            <a:endParaRPr lang="en-US" sz="2000" dirty="0">
              <a:latin typeface="Times New Roman" pitchFamily="18" charset="0"/>
              <a:cs typeface="Times New Roman" pitchFamily="18" charset="0"/>
            </a:endParaRPr>
          </a:p>
          <a:p>
            <a:r>
              <a:rPr lang="en-US" sz="2000" b="1" dirty="0">
                <a:latin typeface="Times New Roman" pitchFamily="18" charset="0"/>
                <a:cs typeface="Times New Roman" pitchFamily="18" charset="0"/>
              </a:rPr>
              <a:t>return </a:t>
            </a:r>
            <a:r>
              <a:rPr lang="en-US" sz="2000" i="1" dirty="0">
                <a:latin typeface="Times New Roman" pitchFamily="18" charset="0"/>
                <a:cs typeface="Times New Roman" pitchFamily="18" charset="0"/>
              </a:rPr>
              <a:t>a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4615930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C000"/>
                </a:solidFill>
                <a:latin typeface="Times New Roman" pitchFamily="18" charset="0"/>
                <a:cs typeface="Times New Roman" pitchFamily="18" charset="0"/>
              </a:rPr>
              <a:t>Online Local Search</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000" dirty="0">
                <a:latin typeface="Times New Roman" pitchFamily="18" charset="0"/>
                <a:cs typeface="Times New Roman" pitchFamily="18" charset="0"/>
              </a:rPr>
              <a:t>Hill climbing search technique can be used to perform online local search because it keeps just one current state in memory. To avoid the drawback of local maxima, random walk is chosen to explore the environment instead of random restart method. The concept of hill climbing with memory stores a ―current best estimate‖ H(s) of the cost to reach the goal from each state that has been visited is implemented as Learning Real-Time A* (LRTA*) algorithm.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5756505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865438"/>
            <a:ext cx="8610600" cy="715962"/>
          </a:xfrm>
        </p:spPr>
        <p:txBody>
          <a:bodyPr/>
          <a:lstStyle/>
          <a:p>
            <a:pPr algn="ctr"/>
            <a:r>
              <a:rPr lang="en-US" b="1" dirty="0">
                <a:solidFill>
                  <a:srgbClr val="FFFF00"/>
                </a:solidFill>
                <a:latin typeface="Times New Roman" pitchFamily="18" charset="0"/>
                <a:cs typeface="Times New Roman" pitchFamily="18" charset="0"/>
              </a:rPr>
              <a:t>Constraint satisfaction problems (CSP) </a:t>
            </a:r>
            <a:endParaRPr lang="en-US"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1961893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58875"/>
            <a:ext cx="7315200" cy="3870325"/>
          </a:xfrm>
        </p:spPr>
        <p:txBody>
          <a:bodyPr/>
          <a:lstStyle/>
          <a:p>
            <a:pPr algn="just"/>
            <a:r>
              <a:rPr lang="en-US" sz="2000" dirty="0">
                <a:latin typeface="Times New Roman" pitchFamily="18" charset="0"/>
                <a:cs typeface="Times New Roman" pitchFamily="18" charset="0"/>
              </a:rPr>
              <a:t>Constraint satisfaction problems </a:t>
            </a:r>
            <a:r>
              <a:rPr lang="en-US" sz="2000" b="1" dirty="0">
                <a:latin typeface="Times New Roman" pitchFamily="18" charset="0"/>
                <a:cs typeface="Times New Roman" pitchFamily="18" charset="0"/>
              </a:rPr>
              <a:t>(CSP) </a:t>
            </a:r>
            <a:r>
              <a:rPr lang="en-US" sz="2000" dirty="0">
                <a:latin typeface="Times New Roman" pitchFamily="18" charset="0"/>
                <a:cs typeface="Times New Roman" pitchFamily="18" charset="0"/>
              </a:rPr>
              <a:t>is defined by a set of </a:t>
            </a:r>
            <a:r>
              <a:rPr lang="en-US" sz="2000" b="1" dirty="0">
                <a:latin typeface="Times New Roman" pitchFamily="18" charset="0"/>
                <a:cs typeface="Times New Roman" pitchFamily="18" charset="0"/>
              </a:rPr>
              <a:t>variables</a:t>
            </a:r>
            <a:r>
              <a:rPr lang="en-US" sz="2000" dirty="0">
                <a:latin typeface="Times New Roman" pitchFamily="18" charset="0"/>
                <a:cs typeface="Times New Roman" pitchFamily="18" charset="0"/>
              </a:rPr>
              <a:t>, X1, X2, …</a:t>
            </a:r>
            <a:r>
              <a:rPr lang="en-US" sz="2000" dirty="0" err="1">
                <a:latin typeface="Times New Roman" pitchFamily="18" charset="0"/>
                <a:cs typeface="Times New Roman" pitchFamily="18" charset="0"/>
              </a:rPr>
              <a:t>Xn</a:t>
            </a:r>
            <a:r>
              <a:rPr lang="en-US" sz="2000" dirty="0">
                <a:latin typeface="Times New Roman" pitchFamily="18" charset="0"/>
                <a:cs typeface="Times New Roman" pitchFamily="18" charset="0"/>
              </a:rPr>
              <a:t>, and a set of </a:t>
            </a:r>
            <a:r>
              <a:rPr lang="en-US" sz="2000" b="1" dirty="0">
                <a:latin typeface="Times New Roman" pitchFamily="18" charset="0"/>
                <a:cs typeface="Times New Roman" pitchFamily="18" charset="0"/>
              </a:rPr>
              <a:t>constraints</a:t>
            </a:r>
            <a:r>
              <a:rPr lang="en-US" sz="2000" dirty="0">
                <a:latin typeface="Times New Roman" pitchFamily="18" charset="0"/>
                <a:cs typeface="Times New Roman" pitchFamily="18" charset="0"/>
              </a:rPr>
              <a:t>, C1, C2,…Cm. Each variable Xi has a nonempty </a:t>
            </a:r>
            <a:r>
              <a:rPr lang="en-US" sz="2000" b="1" dirty="0">
                <a:latin typeface="Times New Roman" pitchFamily="18" charset="0"/>
                <a:cs typeface="Times New Roman" pitchFamily="18" charset="0"/>
              </a:rPr>
              <a:t>domain </a:t>
            </a:r>
            <a:r>
              <a:rPr lang="en-US" sz="2000" dirty="0">
                <a:latin typeface="Times New Roman" pitchFamily="18" charset="0"/>
                <a:cs typeface="Times New Roman" pitchFamily="18" charset="0"/>
              </a:rPr>
              <a:t>Di of all possible </a:t>
            </a:r>
            <a:r>
              <a:rPr lang="en-US" sz="2000" b="1" dirty="0">
                <a:latin typeface="Times New Roman" pitchFamily="18" charset="0"/>
                <a:cs typeface="Times New Roman" pitchFamily="18" charset="0"/>
              </a:rPr>
              <a:t>values</a:t>
            </a:r>
            <a:r>
              <a:rPr lang="en-US" sz="2000" dirty="0">
                <a:latin typeface="Times New Roman" pitchFamily="18" charset="0"/>
                <a:cs typeface="Times New Roman" pitchFamily="18" charset="0"/>
              </a:rPr>
              <a:t>. A complete assignment is one in which every variable is mentioned, and a </a:t>
            </a:r>
            <a:r>
              <a:rPr lang="en-US" sz="2000" b="1" dirty="0">
                <a:latin typeface="Times New Roman" pitchFamily="18" charset="0"/>
                <a:cs typeface="Times New Roman" pitchFamily="18" charset="0"/>
              </a:rPr>
              <a:t>solution </a:t>
            </a:r>
            <a:r>
              <a:rPr lang="en-US" sz="2000" dirty="0">
                <a:latin typeface="Times New Roman" pitchFamily="18" charset="0"/>
                <a:cs typeface="Times New Roman" pitchFamily="18" charset="0"/>
              </a:rPr>
              <a:t>to a CSP is a complete assignment that satisfies all the constraints. Some CSPs also require a solution that maximizes an </a:t>
            </a:r>
            <a:r>
              <a:rPr lang="en-US" sz="2000" b="1" dirty="0">
                <a:latin typeface="Times New Roman" pitchFamily="18" charset="0"/>
                <a:cs typeface="Times New Roman" pitchFamily="18" charset="0"/>
              </a:rPr>
              <a:t>objective function</a:t>
            </a:r>
            <a:r>
              <a:rPr lang="en-US" sz="2000" dirty="0">
                <a:latin typeface="Times New Roman" pitchFamily="18" charset="0"/>
                <a:cs typeface="Times New Roman" pitchFamily="18" charset="0"/>
              </a:rPr>
              <a:t>. </a:t>
            </a:r>
          </a:p>
          <a:p>
            <a:r>
              <a:rPr lang="en-US" sz="2000" dirty="0">
                <a:latin typeface="Times New Roman" pitchFamily="18" charset="0"/>
                <a:cs typeface="Times New Roman" pitchFamily="18" charset="0"/>
              </a:rPr>
              <a:t>Some examples for CSP‘s are: </a:t>
            </a:r>
          </a:p>
          <a:p>
            <a:pPr lvl="1"/>
            <a:r>
              <a:rPr lang="en-US" sz="2000" dirty="0">
                <a:latin typeface="Times New Roman" pitchFamily="18" charset="0"/>
                <a:cs typeface="Times New Roman" pitchFamily="18" charset="0"/>
              </a:rPr>
              <a:t>The n-queens problem </a:t>
            </a:r>
          </a:p>
          <a:p>
            <a:pPr lvl="1"/>
            <a:r>
              <a:rPr lang="en-US" sz="2000" dirty="0">
                <a:latin typeface="Times New Roman" pitchFamily="18" charset="0"/>
                <a:cs typeface="Times New Roman" pitchFamily="18" charset="0"/>
              </a:rPr>
              <a:t>A crossword problem </a:t>
            </a:r>
          </a:p>
          <a:p>
            <a:pPr lvl="1"/>
            <a:r>
              <a:rPr lang="en-US" sz="2000" dirty="0">
                <a:latin typeface="Times New Roman" pitchFamily="18" charset="0"/>
                <a:cs typeface="Times New Roman" pitchFamily="18" charset="0"/>
              </a:rPr>
              <a:t>A map coloring problem </a:t>
            </a:r>
          </a:p>
          <a:p>
            <a:endParaRPr lang="en-US" sz="2000" dirty="0">
              <a:latin typeface="Times New Roman" pitchFamily="18" charset="0"/>
              <a:cs typeface="Times New Roman" pitchFamily="18" charset="0"/>
            </a:endParaRPr>
          </a:p>
        </p:txBody>
      </p:sp>
      <p:sp>
        <p:nvSpPr>
          <p:cNvPr id="4" name="Title 1"/>
          <p:cNvSpPr>
            <a:spLocks noGrp="1"/>
          </p:cNvSpPr>
          <p:nvPr>
            <p:ph type="title"/>
          </p:nvPr>
        </p:nvSpPr>
        <p:spPr/>
        <p:txBody>
          <a:bodyPr/>
          <a:lstStyle/>
          <a:p>
            <a:pPr algn="ctr"/>
            <a:r>
              <a:rPr lang="en-US" sz="3600" b="1" dirty="0">
                <a:solidFill>
                  <a:srgbClr val="FFC000"/>
                </a:solidFill>
                <a:latin typeface="Times New Roman" pitchFamily="18" charset="0"/>
                <a:cs typeface="Times New Roman" pitchFamily="18" charset="0"/>
              </a:rPr>
              <a:t>Constraint satisfaction problems (CSP) </a:t>
            </a:r>
            <a:endParaRPr lang="en-US" sz="3600" b="1" dirty="0">
              <a:solidFill>
                <a:srgbClr val="FFC000"/>
              </a:solidFill>
              <a:latin typeface="Times New Roman" pitchFamily="18" charset="0"/>
              <a:cs typeface="Times New Roman" pitchFamily="18" charset="0"/>
            </a:endParaRPr>
          </a:p>
        </p:txBody>
      </p:sp>
    </p:spTree>
    <p:extLst>
      <p:ext uri="{BB962C8B-B14F-4D97-AF65-F5344CB8AC3E}">
        <p14:creationId xmlns:p14="http://schemas.microsoft.com/office/powerpoint/2010/main" val="42725376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C000"/>
                </a:solidFill>
                <a:latin typeface="Times New Roman" pitchFamily="18" charset="0"/>
                <a:cs typeface="Times New Roman" pitchFamily="18" charset="0"/>
              </a:rPr>
              <a:t>Backtracking Search for CSP’s </a:t>
            </a:r>
            <a:endParaRPr lang="en-US"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r>
              <a:rPr lang="en-US" sz="2400" dirty="0">
                <a:latin typeface="Times New Roman" pitchFamily="18" charset="0"/>
                <a:cs typeface="Times New Roman" pitchFamily="18" charset="0"/>
              </a:rPr>
              <a:t>Backtracking search, a form of depth first search that chooses values for one variable at a time and backtracks when a variable has no legal values left to assign.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46311397"/>
      </p:ext>
    </p:extLst>
  </p:cSld>
  <p:clrMapOvr>
    <a:masterClrMapping/>
  </p:clrMapOvr>
</p:sld>
</file>

<file path=ppt/theme/theme1.xml><?xml version="1.0" encoding="utf-8"?>
<a:theme xmlns:a="http://schemas.openxmlformats.org/drawingml/2006/main" name="powerpoint-template-24">
  <a:themeElements>
    <a:clrScheme name="powerpoint-template-24 13">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A75629"/>
      </a:hlink>
      <a:folHlink>
        <a:srgbClr val="FFFFFF"/>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1984CC"/>
        </a:lt2>
        <a:accent1>
          <a:srgbClr val="0960AF"/>
        </a:accent1>
        <a:accent2>
          <a:srgbClr val="05438C"/>
        </a:accent2>
        <a:accent3>
          <a:srgbClr val="FFFFFF"/>
        </a:accent3>
        <a:accent4>
          <a:srgbClr val="404040"/>
        </a:accent4>
        <a:accent5>
          <a:srgbClr val="AAB6D4"/>
        </a:accent5>
        <a:accent6>
          <a:srgbClr val="043C7E"/>
        </a:accent6>
        <a:hlink>
          <a:srgbClr val="02306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EAEAEA"/>
        </a:dk1>
        <a:lt1>
          <a:srgbClr val="FFFFFF"/>
        </a:lt1>
        <a:dk2>
          <a:srgbClr val="4D4D4D"/>
        </a:dk2>
        <a:lt2>
          <a:srgbClr val="000000"/>
        </a:lt2>
        <a:accent1>
          <a:srgbClr val="171525"/>
        </a:accent1>
        <a:accent2>
          <a:srgbClr val="313040"/>
        </a:accent2>
        <a:accent3>
          <a:srgbClr val="FFFFFF"/>
        </a:accent3>
        <a:accent4>
          <a:srgbClr val="C8C8C8"/>
        </a:accent4>
        <a:accent5>
          <a:srgbClr val="ABAAAC"/>
        </a:accent5>
        <a:accent6>
          <a:srgbClr val="2B2A39"/>
        </a:accent6>
        <a:hlink>
          <a:srgbClr val="3E3E50"/>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9">
        <a:dk1>
          <a:srgbClr val="EAEAEA"/>
        </a:dk1>
        <a:lt1>
          <a:srgbClr val="FFFFFF"/>
        </a:lt1>
        <a:dk2>
          <a:srgbClr val="4D4D4D"/>
        </a:dk2>
        <a:lt2>
          <a:srgbClr val="000000"/>
        </a:lt2>
        <a:accent1>
          <a:srgbClr val="262626"/>
        </a:accent1>
        <a:accent2>
          <a:srgbClr val="383838"/>
        </a:accent2>
        <a:accent3>
          <a:srgbClr val="FFFFFF"/>
        </a:accent3>
        <a:accent4>
          <a:srgbClr val="C8C8C8"/>
        </a:accent4>
        <a:accent5>
          <a:srgbClr val="ACACAC"/>
        </a:accent5>
        <a:accent6>
          <a:srgbClr val="323232"/>
        </a:accent6>
        <a:hlink>
          <a:srgbClr val="474747"/>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0">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808080"/>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1">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AEAEAE"/>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2">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CD6D25"/>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3">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A75629"/>
        </a:hlink>
        <a:folHlink>
          <a:srgbClr val="FFFFFF"/>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Presentation1</Template>
  <TotalTime>500</TotalTime>
  <Words>1159</Words>
  <Application>Microsoft Office PowerPoint</Application>
  <PresentationFormat>On-screen Show (4:3)</PresentationFormat>
  <Paragraphs>168</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powerpoint-template-24</vt:lpstr>
      <vt:lpstr>Artificial Intelligence</vt:lpstr>
      <vt:lpstr>Informed Search Strategies</vt:lpstr>
      <vt:lpstr>Best-first search</vt:lpstr>
      <vt:lpstr>PowerPoint Presentation</vt:lpstr>
      <vt:lpstr>PowerPoint Presentation</vt:lpstr>
      <vt:lpstr>Greedy Best-First Search</vt:lpstr>
      <vt:lpstr>A* Search</vt:lpstr>
      <vt:lpstr>Memory Bounded Heuristic Search</vt:lpstr>
      <vt:lpstr>Recursive best-first search(RBFS)</vt:lpstr>
      <vt:lpstr>Recursive best-first search(RBFS)</vt:lpstr>
      <vt:lpstr>PowerPoint Presentation</vt:lpstr>
      <vt:lpstr>Heuristic Functions</vt:lpstr>
      <vt:lpstr>Heuristic Functions</vt:lpstr>
      <vt:lpstr>Local Search Algorithms and Optimization Problems</vt:lpstr>
      <vt:lpstr>Local Search Algorithms and Optimization Problems</vt:lpstr>
      <vt:lpstr>PowerPoint Presentation</vt:lpstr>
      <vt:lpstr>Local Search Algorithms</vt:lpstr>
      <vt:lpstr>Hill climbing search  </vt:lpstr>
      <vt:lpstr>Hill Climbing- 8 Queens Problem</vt:lpstr>
      <vt:lpstr>Simulated Annealing Search</vt:lpstr>
      <vt:lpstr>Simulated Annealing Search</vt:lpstr>
      <vt:lpstr>Local Beam Search</vt:lpstr>
      <vt:lpstr>Genetic Algorithm</vt:lpstr>
      <vt:lpstr>PowerPoint Presentation</vt:lpstr>
      <vt:lpstr>Local Search in Continuous Space</vt:lpstr>
      <vt:lpstr>Online Search Agents</vt:lpstr>
      <vt:lpstr>Online Search Agents and Unknown Environments</vt:lpstr>
      <vt:lpstr>Online Search Agents and Unknown Environments</vt:lpstr>
      <vt:lpstr>Online Search Problems </vt:lpstr>
      <vt:lpstr>Online Search Agents</vt:lpstr>
      <vt:lpstr>Online Local Search</vt:lpstr>
      <vt:lpstr>Constraint satisfaction problems (CSP) </vt:lpstr>
      <vt:lpstr>Constraint satisfaction problems (CSP) </vt:lpstr>
      <vt:lpstr>Backtracking Search for CSP’s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dc:title>
  <dc:creator>karthikeyant</dc:creator>
  <cp:lastModifiedBy>kiot</cp:lastModifiedBy>
  <cp:revision>73</cp:revision>
  <dcterms:created xsi:type="dcterms:W3CDTF">2012-06-14T04:41:19Z</dcterms:created>
  <dcterms:modified xsi:type="dcterms:W3CDTF">2012-06-23T07:01:10Z</dcterms:modified>
</cp:coreProperties>
</file>